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7" r:id="rId2"/>
    <p:sldId id="259" r:id="rId3"/>
    <p:sldId id="260" r:id="rId4"/>
    <p:sldId id="264" r:id="rId5"/>
    <p:sldId id="282" r:id="rId6"/>
    <p:sldId id="270" r:id="rId7"/>
    <p:sldId id="265" r:id="rId8"/>
    <p:sldId id="261" r:id="rId9"/>
    <p:sldId id="266" r:id="rId10"/>
    <p:sldId id="263" r:id="rId11"/>
    <p:sldId id="271" r:id="rId12"/>
    <p:sldId id="281" r:id="rId13"/>
    <p:sldId id="262" r:id="rId14"/>
    <p:sldId id="268" r:id="rId15"/>
    <p:sldId id="269" r:id="rId16"/>
    <p:sldId id="272" r:id="rId17"/>
  </p:sldIdLst>
  <p:sldSz cx="12192000" cy="6858000"/>
  <p:notesSz cx="6858000" cy="9144000"/>
  <p:embeddedFontLst>
    <p:embeddedFont>
      <p:font typeface="等线" panose="02010600030101010101" pitchFamily="2" charset="-122"/>
      <p:regular r:id="rId18"/>
      <p:bold r:id="rId19"/>
    </p:embeddedFont>
    <p:embeddedFont>
      <p:font typeface="等线 Light" panose="02010600030101010101" pitchFamily="2" charset="-122"/>
      <p:regular r:id="rId20"/>
    </p:embeddedFont>
    <p:embeddedFont>
      <p:font typeface="汉仪大宋简" panose="02010600030101010101" charset="-122"/>
      <p:regular r:id="rId21"/>
    </p:embeddedFont>
    <p:embeddedFont>
      <p:font typeface="微软雅黑" panose="020B0503020204020204" pitchFamily="34" charset="-122"/>
      <p:regular r:id="rId22"/>
      <p:bold r:id="rId2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9FE"/>
    <a:srgbClr val="B9C0FF"/>
    <a:srgbClr val="8994FF"/>
    <a:srgbClr val="E8EAFF"/>
    <a:srgbClr val="C39657"/>
    <a:srgbClr val="F8CBAD"/>
    <a:srgbClr val="E5D079"/>
    <a:srgbClr val="990302"/>
    <a:srgbClr val="FF8585"/>
    <a:srgbClr val="C194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956" autoAdjust="0"/>
    <p:restoredTop sz="94660"/>
  </p:normalViewPr>
  <p:slideViewPr>
    <p:cSldViewPr snapToGrid="0">
      <p:cViewPr varScale="1">
        <p:scale>
          <a:sx n="100" d="100"/>
          <a:sy n="100" d="100"/>
        </p:scale>
        <p:origin x="160"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7185D51-3D05-4571-A283-B4A35CD20CD1}" type="datetimeFigureOut">
              <a:rPr lang="zh-CN" altLang="en-US" smtClean="0"/>
              <a:t>2022/4/25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B7185D51-3D05-4571-A283-B4A35CD20CD1}" type="datetimeFigureOut">
              <a:rPr lang="zh-CN" altLang="en-US" smtClean="0"/>
              <a:t>2022/4/25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B7185D51-3D05-4571-A283-B4A35CD20CD1}" type="datetimeFigureOut">
              <a:rPr lang="zh-CN" altLang="en-US" smtClean="0"/>
              <a:t>2022/4/25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B7185D51-3D05-4571-A283-B4A35CD20CD1}" type="datetimeFigureOut">
              <a:rPr lang="zh-CN" altLang="en-US" smtClean="0"/>
              <a:t>2022/4/25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7185D51-3D05-4571-A283-B4A35CD20CD1}" type="datetimeFigureOut">
              <a:rPr lang="zh-CN" altLang="en-US" smtClean="0"/>
              <a:t>2022/4/25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B7185D51-3D05-4571-A283-B4A35CD20CD1}" type="datetimeFigureOut">
              <a:rPr lang="zh-CN" altLang="en-US" smtClean="0"/>
              <a:t>2022/4/25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B7185D51-3D05-4571-A283-B4A35CD20CD1}" type="datetimeFigureOut">
              <a:rPr lang="zh-CN" altLang="en-US" smtClean="0"/>
              <a:t>2022/4/25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0FB187E-2E7E-4C60-849C-ECEFA0A1AE2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7185D51-3D05-4571-A283-B4A35CD20CD1}" type="datetimeFigureOut">
              <a:rPr lang="zh-CN" altLang="en-US" smtClean="0"/>
              <a:t>2022/4/25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0FB187E-2E7E-4C60-849C-ECEFA0A1AE2E}"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7185D51-3D05-4571-A283-B4A35CD20CD1}" type="datetimeFigureOut">
              <a:rPr lang="zh-CN" altLang="en-US" smtClean="0"/>
              <a:t>2022/4/25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0FB187E-2E7E-4C60-849C-ECEFA0A1AE2E}"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7185D51-3D05-4571-A283-B4A35CD20CD1}" type="datetimeFigureOut">
              <a:rPr lang="zh-CN" altLang="en-US" smtClean="0"/>
              <a:t>2022/4/25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7185D51-3D05-4571-A283-B4A35CD20CD1}" type="datetimeFigureOut">
              <a:rPr lang="zh-CN" altLang="en-US" smtClean="0"/>
              <a:t>2022/4/25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85D51-3D05-4571-A283-B4A35CD20CD1}" type="datetimeFigureOut">
              <a:rPr lang="zh-CN" altLang="en-US" smtClean="0"/>
              <a:t>2022/4/25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FB187E-2E7E-4C60-849C-ECEFA0A1AE2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7"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图片 36" descr="C:\Users\zhang\Desktop\默认标题_自定义px_2022-04-25+08_44_52.png默认标题_自定义px_2022-04-25+08_44_52"/>
          <p:cNvPicPr>
            <a:picLocks noChangeAspect="1"/>
          </p:cNvPicPr>
          <p:nvPr/>
        </p:nvPicPr>
        <p:blipFill>
          <a:blip r:embed="rId2"/>
          <a:srcRect/>
          <a:stretch>
            <a:fillRect/>
          </a:stretch>
        </p:blipFill>
        <p:spPr>
          <a:xfrm>
            <a:off x="-69215" y="0"/>
            <a:ext cx="12131040" cy="697293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9" name="文本框 38"/>
          <p:cNvSpPr txBox="1"/>
          <p:nvPr/>
        </p:nvSpPr>
        <p:spPr>
          <a:xfrm>
            <a:off x="7169878" y="2349480"/>
            <a:ext cx="1229541" cy="461665"/>
          </a:xfrm>
          <a:prstGeom prst="rect">
            <a:avLst/>
          </a:prstGeom>
          <a:noFill/>
        </p:spPr>
        <p:txBody>
          <a:bodyPr wrap="square">
            <a:spAutoFit/>
          </a:bodyPr>
          <a:lstStyle/>
          <a:p>
            <a:pPr algn="dist"/>
            <a:r>
              <a:rPr lang="zh-CN" altLang="en-US" sz="2400" b="1" dirty="0">
                <a:solidFill>
                  <a:schemeClr val="bg1">
                    <a:lumMod val="85000"/>
                  </a:schemeClr>
                </a:solidFill>
                <a:latin typeface="微软雅黑" panose="020B0503020204020204" pitchFamily="34" charset="-122"/>
                <a:ea typeface="微软雅黑" panose="020B0503020204020204" pitchFamily="34" charset="-122"/>
              </a:rPr>
              <a:t>WORK</a:t>
            </a:r>
            <a:endParaRPr lang="zh-CN" altLang="en-US" sz="2400" dirty="0">
              <a:solidFill>
                <a:schemeClr val="bg1">
                  <a:lumMod val="85000"/>
                </a:schemeClr>
              </a:solidFill>
            </a:endParaRPr>
          </a:p>
        </p:txBody>
      </p:sp>
      <p:sp>
        <p:nvSpPr>
          <p:cNvPr id="40" name="文本框 39"/>
          <p:cNvSpPr txBox="1"/>
          <p:nvPr/>
        </p:nvSpPr>
        <p:spPr>
          <a:xfrm>
            <a:off x="7132573" y="4145719"/>
            <a:ext cx="1229541" cy="338554"/>
          </a:xfrm>
          <a:prstGeom prst="rect">
            <a:avLst/>
          </a:prstGeom>
          <a:noFill/>
        </p:spPr>
        <p:txBody>
          <a:bodyPr wrap="square">
            <a:spAutoFit/>
          </a:bodyPr>
          <a:lstStyle/>
          <a:p>
            <a:pPr algn="dist"/>
            <a:r>
              <a:rPr lang="en-US" altLang="zh-CN" sz="1600" b="1" dirty="0">
                <a:solidFill>
                  <a:schemeClr val="bg1">
                    <a:lumMod val="85000"/>
                  </a:schemeClr>
                </a:solidFill>
                <a:latin typeface="等线" panose="02010600030101010101" pitchFamily="2" charset="-122"/>
                <a:ea typeface="等线" panose="02010600030101010101" pitchFamily="2" charset="-122"/>
              </a:rPr>
              <a:t>COME ON</a:t>
            </a:r>
            <a:endParaRPr lang="zh-CN" altLang="en-US" sz="1600" b="1" dirty="0">
              <a:solidFill>
                <a:schemeClr val="bg1">
                  <a:lumMod val="85000"/>
                </a:schemeClr>
              </a:solidFill>
              <a:latin typeface="等线" panose="02010600030101010101" pitchFamily="2" charset="-122"/>
              <a:ea typeface="等线" panose="02010600030101010101" pitchFamily="2" charset="-122"/>
            </a:endParaRPr>
          </a:p>
        </p:txBody>
      </p:sp>
      <p:sp>
        <p:nvSpPr>
          <p:cNvPr id="41" name="文本框 40"/>
          <p:cNvSpPr txBox="1"/>
          <p:nvPr/>
        </p:nvSpPr>
        <p:spPr>
          <a:xfrm>
            <a:off x="10910208" y="4022609"/>
            <a:ext cx="1453787" cy="584775"/>
          </a:xfrm>
          <a:prstGeom prst="rect">
            <a:avLst/>
          </a:prstGeom>
          <a:noFill/>
        </p:spPr>
        <p:txBody>
          <a:bodyPr wrap="square">
            <a:spAutoFit/>
          </a:bodyPr>
          <a:lstStyle/>
          <a:p>
            <a:pPr algn="dist"/>
            <a:r>
              <a:rPr lang="en-US" altLang="zh-CN" sz="3200" b="1" dirty="0">
                <a:solidFill>
                  <a:schemeClr val="bg1">
                    <a:lumMod val="95000"/>
                  </a:schemeClr>
                </a:solidFill>
                <a:latin typeface="微软雅黑" panose="020B0503020204020204" pitchFamily="34" charset="-122"/>
                <a:ea typeface="微软雅黑" panose="020B0503020204020204" pitchFamily="34" charset="-122"/>
              </a:rPr>
              <a:t>FIGHT</a:t>
            </a:r>
            <a:endParaRPr lang="zh-CN" altLang="en-US" sz="3200" dirty="0">
              <a:solidFill>
                <a:schemeClr val="bg1">
                  <a:lumMod val="95000"/>
                </a:schemeClr>
              </a:solidFill>
            </a:endParaRPr>
          </a:p>
        </p:txBody>
      </p:sp>
      <p:sp>
        <p:nvSpPr>
          <p:cNvPr id="22" name="文本框 21"/>
          <p:cNvSpPr txBox="1"/>
          <p:nvPr/>
        </p:nvSpPr>
        <p:spPr>
          <a:xfrm>
            <a:off x="676910" y="2401570"/>
            <a:ext cx="3975735" cy="1106805"/>
          </a:xfrm>
          <a:prstGeom prst="rect">
            <a:avLst/>
          </a:prstGeom>
          <a:noFill/>
        </p:spPr>
        <p:txBody>
          <a:bodyPr wrap="square" rtlCol="0">
            <a:spAutoFit/>
          </a:bodyPr>
          <a:lstStyle/>
          <a:p>
            <a:pPr algn="dist"/>
            <a:r>
              <a:rPr lang="zh-CN" altLang="en-US" sz="6600" dirty="0">
                <a:solidFill>
                  <a:schemeClr val="tx1">
                    <a:lumMod val="85000"/>
                    <a:lumOff val="15000"/>
                  </a:schemeClr>
                </a:solidFill>
                <a:latin typeface="汉仪大宋简" panose="02010600000101010101" pitchFamily="2" charset="-122"/>
                <a:ea typeface="汉仪大宋简" panose="02010600000101010101" pitchFamily="2" charset="-122"/>
              </a:rPr>
              <a:t>期中汇报</a:t>
            </a:r>
          </a:p>
        </p:txBody>
      </p:sp>
      <p:sp>
        <p:nvSpPr>
          <p:cNvPr id="26" name="矩形: 圆角 25"/>
          <p:cNvSpPr/>
          <p:nvPr/>
        </p:nvSpPr>
        <p:spPr>
          <a:xfrm>
            <a:off x="812701" y="5014150"/>
            <a:ext cx="2095500" cy="524493"/>
          </a:xfrm>
          <a:prstGeom prst="roundRect">
            <a:avLst>
              <a:gd name="adj" fmla="val 21725"/>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chemeClr val="bg1"/>
              </a:solidFill>
              <a:latin typeface="汉仪大宋简" panose="02010600000101010101" pitchFamily="2" charset="-122"/>
              <a:ea typeface="汉仪大宋简" panose="02010600000101010101" pitchFamily="2" charset="-122"/>
            </a:endParaRPr>
          </a:p>
        </p:txBody>
      </p:sp>
      <p:sp>
        <p:nvSpPr>
          <p:cNvPr id="27" name="文本框 26"/>
          <p:cNvSpPr txBox="1"/>
          <p:nvPr/>
        </p:nvSpPr>
        <p:spPr>
          <a:xfrm>
            <a:off x="880009" y="5076639"/>
            <a:ext cx="2095501" cy="398780"/>
          </a:xfrm>
          <a:prstGeom prst="rect">
            <a:avLst/>
          </a:prstGeom>
          <a:noFill/>
        </p:spPr>
        <p:txBody>
          <a:bodyPr wrap="square">
            <a:spAutoFit/>
          </a:bodyPr>
          <a:lstStyle/>
          <a:p>
            <a:pPr algn="ctr"/>
            <a:r>
              <a:rPr lang="zh-CN" altLang="en-US" sz="2000" dirty="0">
                <a:solidFill>
                  <a:schemeClr val="bg1"/>
                </a:solidFill>
                <a:latin typeface="汉仪大宋简" panose="02010600000101010101" pitchFamily="2" charset="-122"/>
                <a:ea typeface="汉仪大宋简" panose="02010600000101010101" pitchFamily="2" charset="-122"/>
              </a:rPr>
              <a:t>汇报人：张勤杭</a:t>
            </a:r>
          </a:p>
        </p:txBody>
      </p:sp>
      <p:sp>
        <p:nvSpPr>
          <p:cNvPr id="35" name="矩形 34"/>
          <p:cNvSpPr/>
          <p:nvPr/>
        </p:nvSpPr>
        <p:spPr>
          <a:xfrm>
            <a:off x="735965" y="1535430"/>
            <a:ext cx="5266690" cy="645160"/>
          </a:xfrm>
          <a:prstGeom prst="rect">
            <a:avLst/>
          </a:prstGeom>
        </p:spPr>
        <p:txBody>
          <a:bodyPr wrap="square">
            <a:spAutoFit/>
          </a:bodyPr>
          <a:lstStyle/>
          <a:p>
            <a:pPr algn="dist"/>
            <a:r>
              <a:rPr lang="zh-CN" altLang="en-US" sz="3600" b="1" dirty="0">
                <a:solidFill>
                  <a:schemeClr val="accent1">
                    <a:lumMod val="60000"/>
                    <a:lumOff val="40000"/>
                  </a:schemeClr>
                </a:solidFill>
                <a:latin typeface="微软雅黑" panose="020B0503020204020204" pitchFamily="34" charset="-122"/>
                <a:ea typeface="微软雅黑" panose="020B0503020204020204" pitchFamily="34" charset="-122"/>
              </a:rPr>
              <a:t>大学生闲置物品交易平台</a:t>
            </a:r>
            <a:endParaRPr lang="en-US" altLang="zh-CN" sz="3600" b="1" dirty="0">
              <a:solidFill>
                <a:schemeClr val="accent1">
                  <a:lumMod val="60000"/>
                  <a:lumOff val="4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0" y="1629591"/>
            <a:ext cx="12192000" cy="3598817"/>
          </a:xfrm>
          <a:prstGeom prst="rect">
            <a:avLst/>
          </a:prstGeom>
          <a:solidFill>
            <a:schemeClr val="accent1">
              <a:lumMod val="60000"/>
              <a:lumOff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896741" y="2433194"/>
            <a:ext cx="6124541" cy="1106805"/>
          </a:xfrm>
          <a:prstGeom prst="rect">
            <a:avLst/>
          </a:prstGeom>
        </p:spPr>
        <p:txBody>
          <a:bodyPr wrap="square">
            <a:spAutoFit/>
          </a:bodyPr>
          <a:lstStyle/>
          <a:p>
            <a:pPr algn="dist"/>
            <a:r>
              <a:rPr lang="zh-CN" altLang="en-US" sz="6600" dirty="0">
                <a:solidFill>
                  <a:schemeClr val="bg1"/>
                </a:solidFill>
                <a:latin typeface="汉仪大宋简" panose="02010600000101010101" pitchFamily="2" charset="-122"/>
                <a:ea typeface="汉仪大宋简" panose="02010600000101010101" pitchFamily="2" charset="-122"/>
              </a:rPr>
              <a:t>项目预期目标</a:t>
            </a:r>
          </a:p>
        </p:txBody>
      </p:sp>
      <p:pic>
        <p:nvPicPr>
          <p:cNvPr id="5" name="图片 4"/>
          <p:cNvPicPr>
            <a:picLocks noChangeAspect="1"/>
          </p:cNvPicPr>
          <p:nvPr/>
        </p:nvPicPr>
        <p:blipFill>
          <a:blip r:embed="rId2"/>
          <a:stretch>
            <a:fillRect/>
          </a:stretch>
        </p:blipFill>
        <p:spPr>
          <a:xfrm>
            <a:off x="7156268" y="-299027"/>
            <a:ext cx="5035732" cy="7456054"/>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738431" y="160988"/>
            <a:ext cx="2715137" cy="521970"/>
          </a:xfrm>
          <a:prstGeom prst="rect">
            <a:avLst/>
          </a:prstGeom>
        </p:spPr>
        <p:txBody>
          <a:bodyPr wrap="square">
            <a:spAutoFit/>
          </a:bodyPr>
          <a:lstStyle/>
          <a:p>
            <a:pPr algn="dist"/>
            <a:r>
              <a:rPr lang="zh-CN" altLang="en-US" sz="2800" dirty="0">
                <a:solidFill>
                  <a:schemeClr val="accent1">
                    <a:lumMod val="60000"/>
                    <a:lumOff val="40000"/>
                  </a:schemeClr>
                </a:solidFill>
                <a:latin typeface="汉仪大宋简" panose="02010600000101010101" pitchFamily="2" charset="-122"/>
                <a:ea typeface="汉仪大宋简" panose="02010600000101010101" pitchFamily="2" charset="-122"/>
              </a:rPr>
              <a:t>项目和发展潜力</a:t>
            </a:r>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41480" y="1378135"/>
            <a:ext cx="4862232" cy="5042262"/>
          </a:xfrm>
          <a:prstGeom prst="rect">
            <a:avLst/>
          </a:prstGeom>
        </p:spPr>
      </p:pic>
      <p:pic>
        <p:nvPicPr>
          <p:cNvPr id="20" name="图片 19"/>
          <p:cNvPicPr>
            <a:picLocks noChangeAspect="1"/>
          </p:cNvPicPr>
          <p:nvPr/>
        </p:nvPicPr>
        <p:blipFill rotWithShape="1">
          <a:blip r:embed="rId3"/>
          <a:srcRect l="80972" b="58404"/>
          <a:stretch>
            <a:fillRect/>
          </a:stretch>
        </p:blipFill>
        <p:spPr>
          <a:xfrm>
            <a:off x="3790479" y="1683919"/>
            <a:ext cx="967550" cy="977376"/>
          </a:xfrm>
          <a:prstGeom prst="rect">
            <a:avLst/>
          </a:prstGeom>
        </p:spPr>
      </p:pic>
      <p:pic>
        <p:nvPicPr>
          <p:cNvPr id="21" name="图片 20"/>
          <p:cNvPicPr>
            <a:picLocks noChangeAspect="1"/>
          </p:cNvPicPr>
          <p:nvPr/>
        </p:nvPicPr>
        <p:blipFill rotWithShape="1">
          <a:blip r:embed="rId3"/>
          <a:srcRect l="1077" t="-244" r="79895" b="58648"/>
          <a:stretch>
            <a:fillRect/>
          </a:stretch>
        </p:blipFill>
        <p:spPr>
          <a:xfrm>
            <a:off x="3797010" y="3361751"/>
            <a:ext cx="967550" cy="977376"/>
          </a:xfrm>
          <a:prstGeom prst="rect">
            <a:avLst/>
          </a:prstGeom>
        </p:spPr>
      </p:pic>
      <p:pic>
        <p:nvPicPr>
          <p:cNvPr id="23" name="图片 22"/>
          <p:cNvPicPr>
            <a:picLocks noChangeAspect="1"/>
          </p:cNvPicPr>
          <p:nvPr/>
        </p:nvPicPr>
        <p:blipFill rotWithShape="1">
          <a:blip r:embed="rId3"/>
          <a:srcRect l="80843" t="58429" r="129" b="-25"/>
          <a:stretch>
            <a:fillRect/>
          </a:stretch>
        </p:blipFill>
        <p:spPr>
          <a:xfrm>
            <a:off x="3790479" y="5046114"/>
            <a:ext cx="967550" cy="977376"/>
          </a:xfrm>
          <a:prstGeom prst="rect">
            <a:avLst/>
          </a:prstGeom>
        </p:spPr>
      </p:pic>
      <p:sp>
        <p:nvSpPr>
          <p:cNvPr id="8" name="箭头: 下 7"/>
          <p:cNvSpPr/>
          <p:nvPr/>
        </p:nvSpPr>
        <p:spPr>
          <a:xfrm>
            <a:off x="4101170" y="2873831"/>
            <a:ext cx="359229" cy="313508"/>
          </a:xfrm>
          <a:prstGeom prst="downArrow">
            <a:avLst/>
          </a:prstGeom>
          <a:solidFill>
            <a:schemeClr val="bg1">
              <a:lumMod val="9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箭头: 下 24"/>
          <p:cNvSpPr/>
          <p:nvPr/>
        </p:nvSpPr>
        <p:spPr>
          <a:xfrm>
            <a:off x="4101170" y="4558723"/>
            <a:ext cx="359229" cy="313508"/>
          </a:xfrm>
          <a:prstGeom prst="downArrow">
            <a:avLst/>
          </a:prstGeom>
          <a:solidFill>
            <a:schemeClr val="bg1">
              <a:lumMod val="9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5103457" y="1480752"/>
            <a:ext cx="5806342" cy="1383665"/>
          </a:xfrm>
          <a:prstGeom prst="rect">
            <a:avLst/>
          </a:prstGeom>
          <a:noFill/>
        </p:spPr>
        <p:txBody>
          <a:bodyPr wrap="square" rtlCol="0">
            <a:spAutoFit/>
          </a:bodyPr>
          <a:lstStyle/>
          <a:p>
            <a:pPr algn="just">
              <a:lnSpc>
                <a:spcPct val="150000"/>
              </a:lnSpc>
            </a:pPr>
            <a:r>
              <a:rPr sz="1400" dirty="0">
                <a:solidFill>
                  <a:schemeClr val="tx1">
                    <a:lumMod val="75000"/>
                    <a:lumOff val="25000"/>
                  </a:schemeClr>
                </a:solidFill>
                <a:latin typeface="微软雅黑" panose="020B0503020204020204" pitchFamily="34" charset="-122"/>
                <a:ea typeface="微软雅黑" panose="020B0503020204020204" pitchFamily="34" charset="-122"/>
              </a:rPr>
              <a:t>1、相比于普通的店铺，例如校园内的学子书店，学生内部的交易平台由于是学生群体的自我流动，其更能贴合学生群体的需求，同时相比较于第三方的其他经营者或者平台，对一些政策或要求上的改变也更为敏感。并且由于是学生自主交易，其价格和便利程度也要比其它商家更为优秀。</a:t>
            </a:r>
          </a:p>
        </p:txBody>
      </p:sp>
      <p:sp>
        <p:nvSpPr>
          <p:cNvPr id="29" name="文本框 28"/>
          <p:cNvSpPr txBox="1"/>
          <p:nvPr/>
        </p:nvSpPr>
        <p:spPr>
          <a:xfrm>
            <a:off x="5103457" y="2996449"/>
            <a:ext cx="5806342" cy="1706880"/>
          </a:xfrm>
          <a:prstGeom prst="rect">
            <a:avLst/>
          </a:prstGeom>
          <a:noFill/>
        </p:spPr>
        <p:txBody>
          <a:bodyPr wrap="square" rtlCol="0">
            <a:spAutoFit/>
          </a:bodyPr>
          <a:lstStyle/>
          <a:p>
            <a:pPr algn="just">
              <a:lnSpc>
                <a:spcPct val="150000"/>
              </a:lnSpc>
            </a:pPr>
            <a:r>
              <a:rPr sz="1400" dirty="0">
                <a:solidFill>
                  <a:schemeClr val="tx1">
                    <a:lumMod val="75000"/>
                    <a:lumOff val="25000"/>
                  </a:schemeClr>
                </a:solidFill>
                <a:latin typeface="微软雅黑" panose="020B0503020204020204" pitchFamily="34" charset="-122"/>
                <a:ea typeface="微软雅黑" panose="020B0503020204020204" pitchFamily="34" charset="-122"/>
              </a:rPr>
              <a:t>2、相比于现有的一些民间二手物品交易手段，比如在社交软件上发布相关帖子或者信息，以及熟人之间的交易，建立一个平台可以显著提高买卖双方的视野，双方发布的信息可以被更多人快速了解，从而大大提高交易的效率。同时平台的存在也可以进一步规范交易行为，避免很多不必要的争执和麻烦。</a:t>
            </a:r>
          </a:p>
        </p:txBody>
      </p:sp>
      <p:sp>
        <p:nvSpPr>
          <p:cNvPr id="31" name="文本框 30"/>
          <p:cNvSpPr txBox="1"/>
          <p:nvPr/>
        </p:nvSpPr>
        <p:spPr>
          <a:xfrm>
            <a:off x="5103457" y="4703562"/>
            <a:ext cx="5806342" cy="2030095"/>
          </a:xfrm>
          <a:prstGeom prst="rect">
            <a:avLst/>
          </a:prstGeom>
          <a:noFill/>
        </p:spPr>
        <p:txBody>
          <a:bodyPr wrap="square" rtlCol="0">
            <a:spAutoFit/>
          </a:bodyPr>
          <a:lstStyle/>
          <a:p>
            <a:pPr algn="just">
              <a:lnSpc>
                <a:spcPct val="150000"/>
              </a:lnSpc>
            </a:pPr>
            <a:r>
              <a:rPr sz="1400" dirty="0">
                <a:solidFill>
                  <a:schemeClr val="tx1">
                    <a:lumMod val="75000"/>
                    <a:lumOff val="25000"/>
                  </a:schemeClr>
                </a:solidFill>
                <a:latin typeface="微软雅黑" panose="020B0503020204020204" pitchFamily="34" charset="-122"/>
                <a:ea typeface="微软雅黑" panose="020B0503020204020204" pitchFamily="34" charset="-122"/>
              </a:rPr>
              <a:t>3、该交易平台立足于同济大学学生群体，其本身就具有较高的封闭性统一性以及很高的素质，同时地理位置本来就很局限，在此基础上，我们的闲置物品交易平台能够比闲鱼这些平台更高效和安全的交易，由于大家都是同校的学生，二手平台的一些普遍的欺诈行为可以得到相当程度的避免。另外校内的二手交易也不需要快递业务，双方都无需承担快递费用和等待时间，也进一步让双方的利润和效率更大化。</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738431" y="160988"/>
            <a:ext cx="2715137" cy="521970"/>
          </a:xfrm>
          <a:prstGeom prst="rect">
            <a:avLst/>
          </a:prstGeom>
        </p:spPr>
        <p:txBody>
          <a:bodyPr wrap="square">
            <a:spAutoFit/>
          </a:bodyPr>
          <a:lstStyle/>
          <a:p>
            <a:pPr algn="dist"/>
            <a:r>
              <a:rPr lang="zh-CN" altLang="en-US" sz="2800" dirty="0">
                <a:solidFill>
                  <a:schemeClr val="accent1">
                    <a:lumMod val="60000"/>
                    <a:lumOff val="40000"/>
                  </a:schemeClr>
                </a:solidFill>
                <a:latin typeface="汉仪大宋简" panose="02010600000101010101" pitchFamily="2" charset="-122"/>
                <a:ea typeface="汉仪大宋简" panose="02010600000101010101" pitchFamily="2" charset="-122"/>
              </a:rPr>
              <a:t>项目可能的挑战</a:t>
            </a:r>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41480" y="1378135"/>
            <a:ext cx="4862232" cy="5042262"/>
          </a:xfrm>
          <a:prstGeom prst="rect">
            <a:avLst/>
          </a:prstGeom>
        </p:spPr>
      </p:pic>
      <p:pic>
        <p:nvPicPr>
          <p:cNvPr id="20" name="图片 19"/>
          <p:cNvPicPr>
            <a:picLocks noChangeAspect="1"/>
          </p:cNvPicPr>
          <p:nvPr/>
        </p:nvPicPr>
        <p:blipFill rotWithShape="1">
          <a:blip r:embed="rId3"/>
          <a:srcRect l="80972" b="58404"/>
          <a:stretch>
            <a:fillRect/>
          </a:stretch>
        </p:blipFill>
        <p:spPr>
          <a:xfrm>
            <a:off x="3790479" y="1683919"/>
            <a:ext cx="967550" cy="977376"/>
          </a:xfrm>
          <a:prstGeom prst="rect">
            <a:avLst/>
          </a:prstGeom>
        </p:spPr>
      </p:pic>
      <p:pic>
        <p:nvPicPr>
          <p:cNvPr id="21" name="图片 20"/>
          <p:cNvPicPr>
            <a:picLocks noChangeAspect="1"/>
          </p:cNvPicPr>
          <p:nvPr/>
        </p:nvPicPr>
        <p:blipFill rotWithShape="1">
          <a:blip r:embed="rId3"/>
          <a:srcRect l="1077" t="-244" r="79895" b="58648"/>
          <a:stretch>
            <a:fillRect/>
          </a:stretch>
        </p:blipFill>
        <p:spPr>
          <a:xfrm>
            <a:off x="3797010" y="3361751"/>
            <a:ext cx="967550" cy="977376"/>
          </a:xfrm>
          <a:prstGeom prst="rect">
            <a:avLst/>
          </a:prstGeom>
        </p:spPr>
      </p:pic>
      <p:pic>
        <p:nvPicPr>
          <p:cNvPr id="23" name="图片 22"/>
          <p:cNvPicPr>
            <a:picLocks noChangeAspect="1"/>
          </p:cNvPicPr>
          <p:nvPr/>
        </p:nvPicPr>
        <p:blipFill rotWithShape="1">
          <a:blip r:embed="rId3"/>
          <a:srcRect l="80843" t="58429" r="129" b="-25"/>
          <a:stretch>
            <a:fillRect/>
          </a:stretch>
        </p:blipFill>
        <p:spPr>
          <a:xfrm>
            <a:off x="3790479" y="5046114"/>
            <a:ext cx="967550" cy="977376"/>
          </a:xfrm>
          <a:prstGeom prst="rect">
            <a:avLst/>
          </a:prstGeom>
        </p:spPr>
      </p:pic>
      <p:sp>
        <p:nvSpPr>
          <p:cNvPr id="8" name="箭头: 下 7"/>
          <p:cNvSpPr/>
          <p:nvPr/>
        </p:nvSpPr>
        <p:spPr>
          <a:xfrm>
            <a:off x="4101170" y="2873831"/>
            <a:ext cx="359229" cy="313508"/>
          </a:xfrm>
          <a:prstGeom prst="downArrow">
            <a:avLst/>
          </a:prstGeom>
          <a:solidFill>
            <a:schemeClr val="bg1">
              <a:lumMod val="9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箭头: 下 24"/>
          <p:cNvSpPr/>
          <p:nvPr/>
        </p:nvSpPr>
        <p:spPr>
          <a:xfrm>
            <a:off x="4101170" y="4558723"/>
            <a:ext cx="359229" cy="313508"/>
          </a:xfrm>
          <a:prstGeom prst="downArrow">
            <a:avLst/>
          </a:prstGeom>
          <a:solidFill>
            <a:schemeClr val="bg1">
              <a:lumMod val="9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5103457" y="1289617"/>
            <a:ext cx="5806342" cy="1706880"/>
          </a:xfrm>
          <a:prstGeom prst="rect">
            <a:avLst/>
          </a:prstGeom>
          <a:noFill/>
        </p:spPr>
        <p:txBody>
          <a:bodyPr wrap="square" rtlCol="0">
            <a:spAutoFit/>
          </a:bodyPr>
          <a:lstStyle/>
          <a:p>
            <a:pPr algn="just">
              <a:lnSpc>
                <a:spcPct val="150000"/>
              </a:lnSpc>
            </a:pPr>
            <a:r>
              <a:rPr sz="1400" dirty="0">
                <a:solidFill>
                  <a:schemeClr val="tx1">
                    <a:lumMod val="75000"/>
                    <a:lumOff val="25000"/>
                  </a:schemeClr>
                </a:solidFill>
                <a:latin typeface="微软雅黑" panose="020B0503020204020204" pitchFamily="34" charset="-122"/>
                <a:ea typeface="微软雅黑" panose="020B0503020204020204" pitchFamily="34" charset="-122"/>
              </a:rPr>
              <a:t>1.本校人员的身份验证</a:t>
            </a:r>
          </a:p>
          <a:p>
            <a:pPr algn="just">
              <a:lnSpc>
                <a:spcPct val="150000"/>
              </a:lnSpc>
            </a:pPr>
            <a:r>
              <a:rPr sz="1400" dirty="0">
                <a:solidFill>
                  <a:schemeClr val="tx1">
                    <a:lumMod val="75000"/>
                    <a:lumOff val="25000"/>
                  </a:schemeClr>
                </a:solidFill>
                <a:latin typeface="微软雅黑" panose="020B0503020204020204" pitchFamily="34" charset="-122"/>
                <a:ea typeface="微软雅黑" panose="020B0503020204020204" pitchFamily="34" charset="-122"/>
              </a:rPr>
              <a:t>由于本产品面向的卖家与买家均为本校人员，需要对注册用户进行准确的身份验证。证明用户的大学生身份较为简单，但证明其为本校的人员需要对其资质进行较为严格的验证，实现起来存在一定困难，且较为繁琐复杂的验证对新用户不太友好。</a:t>
            </a:r>
          </a:p>
        </p:txBody>
      </p:sp>
      <p:sp>
        <p:nvSpPr>
          <p:cNvPr id="29" name="文本框 28"/>
          <p:cNvSpPr txBox="1"/>
          <p:nvPr/>
        </p:nvSpPr>
        <p:spPr>
          <a:xfrm>
            <a:off x="5103457" y="2996449"/>
            <a:ext cx="5806342" cy="1706880"/>
          </a:xfrm>
          <a:prstGeom prst="rect">
            <a:avLst/>
          </a:prstGeom>
          <a:noFill/>
        </p:spPr>
        <p:txBody>
          <a:bodyPr wrap="square" rtlCol="0">
            <a:spAutoFit/>
          </a:bodyPr>
          <a:lstStyle/>
          <a:p>
            <a:pPr algn="just">
              <a:lnSpc>
                <a:spcPct val="150000"/>
              </a:lnSpc>
            </a:pPr>
            <a:r>
              <a:rPr sz="1400" dirty="0">
                <a:solidFill>
                  <a:schemeClr val="tx1">
                    <a:lumMod val="75000"/>
                    <a:lumOff val="25000"/>
                  </a:schemeClr>
                </a:solidFill>
                <a:latin typeface="微软雅黑" panose="020B0503020204020204" pitchFamily="34" charset="-122"/>
                <a:ea typeface="微软雅黑" panose="020B0503020204020204" pitchFamily="34" charset="-122"/>
              </a:rPr>
              <a:t>2.商品正品与价值的鉴定</a:t>
            </a:r>
          </a:p>
          <a:p>
            <a:pPr algn="just">
              <a:lnSpc>
                <a:spcPct val="150000"/>
              </a:lnSpc>
            </a:pPr>
            <a:r>
              <a:rPr sz="1400" dirty="0">
                <a:solidFill>
                  <a:schemeClr val="tx1">
                    <a:lumMod val="75000"/>
                    <a:lumOff val="25000"/>
                  </a:schemeClr>
                </a:solidFill>
                <a:latin typeface="微软雅黑" panose="020B0503020204020204" pitchFamily="34" charset="-122"/>
                <a:ea typeface="微软雅黑" panose="020B0503020204020204" pitchFamily="34" charset="-122"/>
              </a:rPr>
              <a:t>二手商品最让买家头疼的问题就是其是否为正品以及其标价是否合理，如果所有的商品都进行线下的评估可能会浪费过多人力物力，且一些买家与卖家对其价格完全无争议的商品也不需要线下评估，所以统筹好商品的正品与价值的鉴定也存在一定的困难。</a:t>
            </a:r>
          </a:p>
        </p:txBody>
      </p:sp>
      <p:sp>
        <p:nvSpPr>
          <p:cNvPr id="31" name="文本框 30"/>
          <p:cNvSpPr txBox="1"/>
          <p:nvPr/>
        </p:nvSpPr>
        <p:spPr>
          <a:xfrm>
            <a:off x="5103457" y="4703562"/>
            <a:ext cx="5806342" cy="1383665"/>
          </a:xfrm>
          <a:prstGeom prst="rect">
            <a:avLst/>
          </a:prstGeom>
          <a:noFill/>
        </p:spPr>
        <p:txBody>
          <a:bodyPr wrap="square" rtlCol="0">
            <a:spAutoFit/>
          </a:bodyPr>
          <a:lstStyle/>
          <a:p>
            <a:pPr algn="just">
              <a:lnSpc>
                <a:spcPct val="150000"/>
              </a:lnSpc>
            </a:pPr>
            <a:r>
              <a:rPr lang="en-US" sz="1400" dirty="0">
                <a:solidFill>
                  <a:schemeClr val="tx1">
                    <a:lumMod val="75000"/>
                    <a:lumOff val="25000"/>
                  </a:schemeClr>
                </a:solidFill>
                <a:latin typeface="微软雅黑" panose="020B0503020204020204" pitchFamily="34" charset="-122"/>
                <a:ea typeface="微软雅黑" panose="020B0503020204020204" pitchFamily="34" charset="-122"/>
              </a:rPr>
              <a:t>3</a:t>
            </a:r>
            <a:r>
              <a:rPr sz="1400" dirty="0">
                <a:solidFill>
                  <a:schemeClr val="tx1">
                    <a:lumMod val="75000"/>
                    <a:lumOff val="25000"/>
                  </a:schemeClr>
                </a:solidFill>
                <a:latin typeface="微软雅黑" panose="020B0503020204020204" pitchFamily="34" charset="-122"/>
                <a:ea typeface="微软雅黑" panose="020B0503020204020204" pitchFamily="34" charset="-122"/>
              </a:rPr>
              <a:t>.产品的创新性与市场竞争力</a:t>
            </a:r>
          </a:p>
          <a:p>
            <a:pPr algn="just">
              <a:lnSpc>
                <a:spcPct val="150000"/>
              </a:lnSpc>
            </a:pPr>
            <a:r>
              <a:rPr sz="1400" dirty="0">
                <a:solidFill>
                  <a:schemeClr val="tx1">
                    <a:lumMod val="75000"/>
                    <a:lumOff val="25000"/>
                  </a:schemeClr>
                </a:solidFill>
                <a:latin typeface="微软雅黑" panose="020B0503020204020204" pitchFamily="34" charset="-122"/>
                <a:ea typeface="微软雅黑" panose="020B0503020204020204" pitchFamily="34" charset="-122"/>
              </a:rPr>
              <a:t>当前市面中存在许多优秀的二手商品平台，本产品虽然以本校这样一个细分市场作为目标，但仍需面临类似闲鱼二手交易平台中的校园圈等平台的竞争，如何在本校人员中建立起用户群体将是一个挑战。</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0" y="1629591"/>
            <a:ext cx="12192000" cy="3598817"/>
          </a:xfrm>
          <a:prstGeom prst="rect">
            <a:avLst/>
          </a:prstGeom>
          <a:solidFill>
            <a:schemeClr val="accent1">
              <a:lumMod val="60000"/>
              <a:lumOff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187891" y="2433194"/>
            <a:ext cx="6124541" cy="1106805"/>
          </a:xfrm>
          <a:prstGeom prst="rect">
            <a:avLst/>
          </a:prstGeom>
        </p:spPr>
        <p:txBody>
          <a:bodyPr wrap="square">
            <a:spAutoFit/>
          </a:bodyPr>
          <a:lstStyle/>
          <a:p>
            <a:pPr algn="dist"/>
            <a:r>
              <a:rPr lang="zh-CN" altLang="en-US" sz="6600" dirty="0">
                <a:solidFill>
                  <a:schemeClr val="bg1"/>
                </a:solidFill>
                <a:latin typeface="汉仪大宋简" panose="02010600000101010101" pitchFamily="2" charset="-122"/>
                <a:ea typeface="汉仪大宋简" panose="02010600000101010101" pitchFamily="2" charset="-122"/>
              </a:rPr>
              <a:t>未来工作计划</a:t>
            </a:r>
          </a:p>
        </p:txBody>
      </p:sp>
      <p:pic>
        <p:nvPicPr>
          <p:cNvPr id="6" name="图片 5"/>
          <p:cNvPicPr>
            <a:picLocks noChangeAspect="1"/>
          </p:cNvPicPr>
          <p:nvPr/>
        </p:nvPicPr>
        <p:blipFill>
          <a:blip r:embed="rId2"/>
          <a:stretch>
            <a:fillRect/>
          </a:stretch>
        </p:blipFill>
        <p:spPr>
          <a:xfrm>
            <a:off x="-1436586" y="-626688"/>
            <a:ext cx="7486537" cy="7486537"/>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591820" y="0"/>
            <a:ext cx="12192000" cy="6858000"/>
          </a:xfrm>
          <a:prstGeom prst="rect">
            <a:avLst/>
          </a:prstGeom>
          <a:solidFill>
            <a:schemeClr val="accent1">
              <a:lumMod val="60000"/>
              <a:lumOff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80846" y="160988"/>
            <a:ext cx="2808514" cy="6940361"/>
          </a:xfrm>
          <a:prstGeom prst="rect">
            <a:avLst/>
          </a:prstGeom>
          <a:noFill/>
        </p:spPr>
        <p:txBody>
          <a:bodyPr wrap="square" rtlCol="0">
            <a:spAutoFit/>
          </a:bodyPr>
          <a:lstStyle/>
          <a:p>
            <a:r>
              <a:rPr lang="en-US" altLang="zh-CN" sz="44500" b="1" dirty="0">
                <a:solidFill>
                  <a:schemeClr val="bg1"/>
                </a:solidFill>
              </a:rPr>
              <a:t>8</a:t>
            </a:r>
            <a:endParaRPr lang="zh-CN" altLang="en-US" sz="44500" b="1" dirty="0">
              <a:solidFill>
                <a:schemeClr val="bg1"/>
              </a:solidFill>
            </a:endParaRPr>
          </a:p>
        </p:txBody>
      </p:sp>
      <p:sp>
        <p:nvSpPr>
          <p:cNvPr id="16" name="矩形 15"/>
          <p:cNvSpPr/>
          <p:nvPr/>
        </p:nvSpPr>
        <p:spPr>
          <a:xfrm>
            <a:off x="4738431" y="160988"/>
            <a:ext cx="2715137" cy="521970"/>
          </a:xfrm>
          <a:prstGeom prst="rect">
            <a:avLst/>
          </a:prstGeom>
        </p:spPr>
        <p:txBody>
          <a:bodyPr wrap="square">
            <a:spAutoFit/>
          </a:bodyPr>
          <a:lstStyle/>
          <a:p>
            <a:pPr algn="dist"/>
            <a:r>
              <a:rPr lang="zh-CN" altLang="en-US" sz="2800" dirty="0">
                <a:solidFill>
                  <a:schemeClr val="bg1"/>
                </a:solidFill>
                <a:latin typeface="汉仪大宋简" panose="02010600000101010101" pitchFamily="2" charset="-122"/>
                <a:ea typeface="汉仪大宋简" panose="02010600000101010101" pitchFamily="2" charset="-122"/>
              </a:rPr>
              <a:t>未来工作计划</a:t>
            </a:r>
          </a:p>
        </p:txBody>
      </p:sp>
      <p:pic>
        <p:nvPicPr>
          <p:cNvPr id="13" name="图片 12" descr="游戏机里面的人物&#10;&#10;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08335" y="2733921"/>
            <a:ext cx="3306571" cy="3429000"/>
          </a:xfrm>
          <a:prstGeom prst="rect">
            <a:avLst/>
          </a:prstGeom>
        </p:spPr>
      </p:pic>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30027" y="1692084"/>
            <a:ext cx="4505686" cy="4839342"/>
          </a:xfrm>
          <a:prstGeom prst="rect">
            <a:avLst/>
          </a:prstGeom>
        </p:spPr>
      </p:pic>
      <p:sp>
        <p:nvSpPr>
          <p:cNvPr id="19" name="文本框 18"/>
          <p:cNvSpPr txBox="1"/>
          <p:nvPr/>
        </p:nvSpPr>
        <p:spPr>
          <a:xfrm>
            <a:off x="3954252" y="160988"/>
            <a:ext cx="2808514" cy="6940361"/>
          </a:xfrm>
          <a:prstGeom prst="rect">
            <a:avLst/>
          </a:prstGeom>
          <a:noFill/>
        </p:spPr>
        <p:txBody>
          <a:bodyPr wrap="square" rtlCol="0">
            <a:spAutoFit/>
          </a:bodyPr>
          <a:lstStyle/>
          <a:p>
            <a:r>
              <a:rPr lang="en-US" altLang="zh-CN" sz="44500" b="1" dirty="0">
                <a:solidFill>
                  <a:schemeClr val="bg1"/>
                </a:solidFill>
              </a:rPr>
              <a:t>0</a:t>
            </a:r>
            <a:endParaRPr lang="zh-CN" altLang="en-US" sz="44500" b="1" dirty="0">
              <a:solidFill>
                <a:schemeClr val="bg1"/>
              </a:solidFill>
            </a:endParaRPr>
          </a:p>
        </p:txBody>
      </p:sp>
      <p:sp>
        <p:nvSpPr>
          <p:cNvPr id="24" name="文本框 23"/>
          <p:cNvSpPr txBox="1"/>
          <p:nvPr/>
        </p:nvSpPr>
        <p:spPr>
          <a:xfrm>
            <a:off x="6892009" y="4903430"/>
            <a:ext cx="928306" cy="1015663"/>
          </a:xfrm>
          <a:prstGeom prst="rect">
            <a:avLst/>
          </a:prstGeom>
          <a:noFill/>
        </p:spPr>
        <p:txBody>
          <a:bodyPr wrap="square" rtlCol="0">
            <a:spAutoFit/>
          </a:bodyPr>
          <a:lstStyle/>
          <a:p>
            <a:r>
              <a:rPr lang="en-US" altLang="zh-CN" sz="6000" b="1" dirty="0">
                <a:solidFill>
                  <a:schemeClr val="bg1"/>
                </a:solidFill>
              </a:rPr>
              <a:t>%</a:t>
            </a:r>
            <a:endParaRPr lang="zh-CN" altLang="en-US" sz="6000" b="1" dirty="0">
              <a:solidFill>
                <a:schemeClr val="bg1"/>
              </a:solidFill>
            </a:endParaRPr>
          </a:p>
        </p:txBody>
      </p:sp>
      <p:pic>
        <p:nvPicPr>
          <p:cNvPr id="17" name="图片 16"/>
          <p:cNvPicPr>
            <a:picLocks noChangeAspect="1"/>
          </p:cNvPicPr>
          <p:nvPr/>
        </p:nvPicPr>
        <p:blipFill>
          <a:blip r:embed="rId4"/>
          <a:stretch>
            <a:fillRect/>
          </a:stretch>
        </p:blipFill>
        <p:spPr>
          <a:xfrm>
            <a:off x="7974395" y="1477498"/>
            <a:ext cx="2017003" cy="1613602"/>
          </a:xfrm>
          <a:prstGeom prst="rect">
            <a:avLst/>
          </a:prstGeom>
        </p:spPr>
      </p:pic>
      <p:sp>
        <p:nvSpPr>
          <p:cNvPr id="25" name="文本框 24"/>
          <p:cNvSpPr txBox="1"/>
          <p:nvPr/>
        </p:nvSpPr>
        <p:spPr>
          <a:xfrm>
            <a:off x="9360508" y="2198123"/>
            <a:ext cx="1608631" cy="460375"/>
          </a:xfrm>
          <a:prstGeom prst="rect">
            <a:avLst/>
          </a:prstGeom>
          <a:noFill/>
        </p:spPr>
        <p:txBody>
          <a:bodyPr wrap="square" rtlCol="0">
            <a:spAutoFit/>
          </a:bodyPr>
          <a:lstStyle/>
          <a:p>
            <a:pPr algn="dist"/>
            <a:r>
              <a:rPr lang="zh-CN" altLang="en-US" sz="2400" dirty="0">
                <a:solidFill>
                  <a:schemeClr val="bg1"/>
                </a:solidFill>
                <a:latin typeface="汉仪大宋简" panose="02010600000101010101" pitchFamily="2" charset="-122"/>
                <a:ea typeface="汉仪大宋简" panose="02010600000101010101" pitchFamily="2" charset="-122"/>
              </a:rPr>
              <a:t>工作方向</a:t>
            </a:r>
          </a:p>
        </p:txBody>
      </p:sp>
      <p:sp>
        <p:nvSpPr>
          <p:cNvPr id="26" name="文本框 25"/>
          <p:cNvSpPr txBox="1"/>
          <p:nvPr/>
        </p:nvSpPr>
        <p:spPr>
          <a:xfrm>
            <a:off x="8583486" y="2947459"/>
            <a:ext cx="2711428" cy="2030095"/>
          </a:xfrm>
          <a:prstGeom prst="rect">
            <a:avLst/>
          </a:prstGeom>
          <a:noFill/>
        </p:spPr>
        <p:txBody>
          <a:bodyPr wrap="square" rtlCol="0">
            <a:spAutoFit/>
          </a:bodyPr>
          <a:lstStyle/>
          <a:p>
            <a:pPr algn="just">
              <a:lnSpc>
                <a:spcPct val="150000"/>
              </a:lnSpc>
            </a:pPr>
            <a:r>
              <a:rPr lang="en-US" altLang="zh-CN" sz="1400" dirty="0">
                <a:solidFill>
                  <a:schemeClr val="bg1"/>
                </a:solidFill>
                <a:latin typeface="微软雅黑" panose="020B0503020204020204" pitchFamily="34" charset="-122"/>
                <a:ea typeface="微软雅黑" panose="020B0503020204020204" pitchFamily="34" charset="-122"/>
              </a:rPr>
              <a:t>1.</a:t>
            </a:r>
            <a:r>
              <a:rPr lang="zh-CN" altLang="en-US" sz="1400" dirty="0">
                <a:solidFill>
                  <a:schemeClr val="bg1"/>
                </a:solidFill>
                <a:latin typeface="微软雅黑" panose="020B0503020204020204" pitchFamily="34" charset="-122"/>
                <a:ea typeface="微软雅黑" panose="020B0503020204020204" pitchFamily="34" charset="-122"/>
              </a:rPr>
              <a:t>技术上应当像淘宝闲鱼保证最基本的响应速度，避免系统卡顿崩溃</a:t>
            </a:r>
          </a:p>
          <a:p>
            <a:pPr algn="just">
              <a:lnSpc>
                <a:spcPct val="150000"/>
              </a:lnSpc>
            </a:pPr>
            <a:r>
              <a:rPr lang="en-US" altLang="zh-CN" sz="1400" dirty="0">
                <a:solidFill>
                  <a:schemeClr val="bg1"/>
                </a:solidFill>
                <a:latin typeface="微软雅黑" panose="020B0503020204020204" pitchFamily="34" charset="-122"/>
                <a:ea typeface="微软雅黑" panose="020B0503020204020204" pitchFamily="34" charset="-122"/>
              </a:rPr>
              <a:t>2.</a:t>
            </a:r>
            <a:r>
              <a:rPr lang="zh-CN" altLang="en-US" sz="1400" dirty="0">
                <a:solidFill>
                  <a:schemeClr val="bg1"/>
                </a:solidFill>
                <a:latin typeface="微软雅黑" panose="020B0503020204020204" pitchFamily="34" charset="-122"/>
                <a:ea typeface="微软雅黑" panose="020B0503020204020204" pitchFamily="34" charset="-122"/>
              </a:rPr>
              <a:t>完善已经计划好的基本功能和扩展功能，并且进行用户体验调研和建议收集、发展更多功能</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738431" y="160988"/>
            <a:ext cx="2715137" cy="521970"/>
          </a:xfrm>
          <a:prstGeom prst="rect">
            <a:avLst/>
          </a:prstGeom>
        </p:spPr>
        <p:txBody>
          <a:bodyPr wrap="square">
            <a:spAutoFit/>
          </a:bodyPr>
          <a:lstStyle/>
          <a:p>
            <a:pPr algn="dist"/>
            <a:r>
              <a:rPr lang="zh-CN" altLang="en-US" sz="2800" dirty="0">
                <a:solidFill>
                  <a:schemeClr val="accent1">
                    <a:lumMod val="60000"/>
                    <a:lumOff val="40000"/>
                  </a:schemeClr>
                </a:solidFill>
                <a:latin typeface="汉仪大宋简" panose="02010600000101010101" pitchFamily="2" charset="-122"/>
                <a:ea typeface="汉仪大宋简" panose="02010600000101010101" pitchFamily="2" charset="-122"/>
              </a:rPr>
              <a:t>未来工作计划</a:t>
            </a:r>
          </a:p>
        </p:txBody>
      </p:sp>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l="9818" r="52222"/>
          <a:stretch>
            <a:fillRect/>
          </a:stretch>
        </p:blipFill>
        <p:spPr>
          <a:xfrm>
            <a:off x="2478583" y="161572"/>
            <a:ext cx="2259875" cy="3101341"/>
          </a:xfrm>
          <a:prstGeom prst="rect">
            <a:avLst/>
          </a:prstGeom>
        </p:spPr>
      </p:pic>
      <p:pic>
        <p:nvPicPr>
          <p:cNvPr id="15" name="图片 14"/>
          <p:cNvPicPr>
            <a:picLocks noChangeAspect="1"/>
          </p:cNvPicPr>
          <p:nvPr/>
        </p:nvPicPr>
        <p:blipFill rotWithShape="1">
          <a:blip r:embed="rId2">
            <a:extLst>
              <a:ext uri="{28A0092B-C50C-407E-A947-70E740481C1C}">
                <a14:useLocalDpi xmlns:a14="http://schemas.microsoft.com/office/drawing/2010/main" val="0"/>
              </a:ext>
            </a:extLst>
          </a:blip>
          <a:srcRect l="47997" r="12434"/>
          <a:stretch>
            <a:fillRect/>
          </a:stretch>
        </p:blipFill>
        <p:spPr>
          <a:xfrm>
            <a:off x="7694110" y="161572"/>
            <a:ext cx="2355669" cy="3101341"/>
          </a:xfrm>
          <a:prstGeom prst="rect">
            <a:avLst/>
          </a:prstGeom>
        </p:spPr>
      </p:pic>
      <p:sp>
        <p:nvSpPr>
          <p:cNvPr id="18" name="文本框 17"/>
          <p:cNvSpPr txBox="1"/>
          <p:nvPr/>
        </p:nvSpPr>
        <p:spPr>
          <a:xfrm>
            <a:off x="2696995" y="2974802"/>
            <a:ext cx="2041490"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技术方面</a:t>
            </a:r>
          </a:p>
        </p:txBody>
      </p:sp>
      <p:sp>
        <p:nvSpPr>
          <p:cNvPr id="20" name="文本框 19"/>
          <p:cNvSpPr txBox="1"/>
          <p:nvPr/>
        </p:nvSpPr>
        <p:spPr>
          <a:xfrm>
            <a:off x="7851199" y="2974802"/>
            <a:ext cx="2041490"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设计方面</a:t>
            </a:r>
          </a:p>
        </p:txBody>
      </p:sp>
      <p:sp>
        <p:nvSpPr>
          <p:cNvPr id="21" name="文本框 20"/>
          <p:cNvSpPr txBox="1"/>
          <p:nvPr/>
        </p:nvSpPr>
        <p:spPr>
          <a:xfrm>
            <a:off x="479425" y="3642360"/>
            <a:ext cx="6257925" cy="2999740"/>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1.前端开发</a:t>
            </a:r>
          </a:p>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	本产品的前端开发中，网页端使用HTML、CSS和JavaScript语言开发，Android移动端采用Java语言开发，IOS平台使用swift语言开发。</a:t>
            </a:r>
          </a:p>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2.后端开发</a:t>
            </a:r>
          </a:p>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	本产品的后端web开发采用python-django框架，使用MySQL数据库储存相关数据。</a:t>
            </a:r>
          </a:p>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3.其他技术</a:t>
            </a:r>
          </a:p>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	产品设计过程采用UML语言建模，服务器端使用python语言，同时还需要前后端相应的网络协议、API接口等技术。</a:t>
            </a:r>
          </a:p>
        </p:txBody>
      </p:sp>
      <p:sp>
        <p:nvSpPr>
          <p:cNvPr id="23" name="文本框 22"/>
          <p:cNvSpPr txBox="1"/>
          <p:nvPr/>
        </p:nvSpPr>
        <p:spPr>
          <a:xfrm>
            <a:off x="7125197" y="3642597"/>
            <a:ext cx="3733523" cy="1383665"/>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更加贴近学生需求，设置学生信息交平台</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，在满足预期功能后，可以添加更多方便学生日常生活的功能比如交友功能，预定功能，拼团功能等</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0" y="1629591"/>
            <a:ext cx="12192000" cy="3598817"/>
          </a:xfrm>
          <a:prstGeom prst="rect">
            <a:avLst/>
          </a:prstGeom>
          <a:solidFill>
            <a:schemeClr val="accent1">
              <a:lumMod val="60000"/>
              <a:lumOff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896741" y="2433194"/>
            <a:ext cx="6124541" cy="1107996"/>
          </a:xfrm>
          <a:prstGeom prst="rect">
            <a:avLst/>
          </a:prstGeom>
        </p:spPr>
        <p:txBody>
          <a:bodyPr wrap="square">
            <a:spAutoFit/>
          </a:bodyPr>
          <a:lstStyle/>
          <a:p>
            <a:pPr algn="dist"/>
            <a:r>
              <a:rPr lang="zh-CN" altLang="en-US" sz="6600" dirty="0">
                <a:solidFill>
                  <a:schemeClr val="bg1"/>
                </a:solidFill>
                <a:latin typeface="汉仪大宋简" panose="02010600000101010101" pitchFamily="2" charset="-122"/>
                <a:ea typeface="汉仪大宋简" panose="02010600000101010101" pitchFamily="2" charset="-122"/>
              </a:rPr>
              <a:t>感谢您的观看</a:t>
            </a:r>
          </a:p>
        </p:txBody>
      </p:sp>
      <p:sp>
        <p:nvSpPr>
          <p:cNvPr id="48" name="矩形 47"/>
          <p:cNvSpPr/>
          <p:nvPr/>
        </p:nvSpPr>
        <p:spPr>
          <a:xfrm>
            <a:off x="1982557" y="3745842"/>
            <a:ext cx="5038725" cy="851259"/>
          </a:xfrm>
          <a:prstGeom prst="rect">
            <a:avLst/>
          </a:prstGeom>
        </p:spPr>
        <p:txBody>
          <a:bodyPr wrap="square">
            <a:spAutoFit/>
          </a:bodyPr>
          <a:lstStyle/>
          <a:p>
            <a:pPr algn="dist">
              <a:lnSpc>
                <a:spcPct val="120000"/>
              </a:lnSpc>
            </a:pPr>
            <a:r>
              <a:rPr lang="en-US" altLang="zh-CN" sz="1400" dirty="0">
                <a:solidFill>
                  <a:schemeClr val="bg1">
                    <a:lumMod val="95000"/>
                  </a:schemeClr>
                </a:solidFill>
                <a:latin typeface="等线" panose="02010600030101010101" pitchFamily="2" charset="-122"/>
                <a:ea typeface="等线" panose="02010600030101010101" pitchFamily="2" charset="-122"/>
              </a:rPr>
              <a:t>MAY I BE STRENUOUS, ENERGETIC AND PERSEVERING ! MAY I BE PATIENT! MAY I BE ABLE TO BEAR AND FORBEAR THE WRONGS OF OTHERS! MAY I EVER KEEP A PROMISE GIVEN!</a:t>
            </a:r>
            <a:endParaRPr lang="zh-CN" altLang="en-US" sz="1400" dirty="0">
              <a:solidFill>
                <a:schemeClr val="bg1">
                  <a:lumMod val="95000"/>
                </a:schemeClr>
              </a:solidFill>
              <a:latin typeface="等线" panose="02010600030101010101" pitchFamily="2" charset="-122"/>
              <a:ea typeface="等线" panose="02010600030101010101" pitchFamily="2" charset="-122"/>
            </a:endParaRPr>
          </a:p>
        </p:txBody>
      </p:sp>
      <p:pic>
        <p:nvPicPr>
          <p:cNvPr id="6" name="图片 5"/>
          <p:cNvPicPr>
            <a:picLocks noChangeAspect="1"/>
          </p:cNvPicPr>
          <p:nvPr/>
        </p:nvPicPr>
        <p:blipFill>
          <a:blip r:embed="rId2"/>
          <a:stretch>
            <a:fillRect/>
          </a:stretch>
        </p:blipFill>
        <p:spPr>
          <a:xfrm>
            <a:off x="5634134" y="-297"/>
            <a:ext cx="7193903" cy="6858594"/>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a:stretch>
            <a:fillRect/>
          </a:stretch>
        </p:blipFill>
        <p:spPr>
          <a:xfrm>
            <a:off x="-528" y="-297"/>
            <a:ext cx="12193057" cy="6858594"/>
          </a:xfrm>
          <a:prstGeom prst="rect">
            <a:avLst/>
          </a:prstGeom>
        </p:spPr>
      </p:pic>
      <p:sp>
        <p:nvSpPr>
          <p:cNvPr id="18" name="椭圆 17"/>
          <p:cNvSpPr/>
          <p:nvPr/>
        </p:nvSpPr>
        <p:spPr>
          <a:xfrm>
            <a:off x="1264998" y="1287946"/>
            <a:ext cx="733425" cy="73342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19" name="文本框 18"/>
          <p:cNvSpPr txBox="1"/>
          <p:nvPr/>
        </p:nvSpPr>
        <p:spPr>
          <a:xfrm>
            <a:off x="1325332" y="1343220"/>
            <a:ext cx="628650" cy="584775"/>
          </a:xfrm>
          <a:prstGeom prst="rect">
            <a:avLst/>
          </a:prstGeom>
          <a:noFill/>
        </p:spPr>
        <p:txBody>
          <a:bodyPr wrap="square" rtlCol="0">
            <a:spAutoFit/>
          </a:bodyPr>
          <a:lstStyle/>
          <a:p>
            <a:pPr algn="dist"/>
            <a:r>
              <a:rPr lang="en-US" altLang="zh-CN" sz="3200" dirty="0">
                <a:solidFill>
                  <a:schemeClr val="bg1"/>
                </a:solidFill>
                <a:latin typeface="汉仪大宋简" panose="02010600000101010101" pitchFamily="2" charset="-122"/>
                <a:ea typeface="汉仪大宋简" panose="02010600000101010101" pitchFamily="2" charset="-122"/>
              </a:rPr>
              <a:t>01</a:t>
            </a:r>
            <a:endParaRPr lang="zh-CN" altLang="en-US" sz="3200" dirty="0">
              <a:solidFill>
                <a:schemeClr val="bg1"/>
              </a:solidFill>
              <a:latin typeface="汉仪大宋简" panose="02010600000101010101" pitchFamily="2" charset="-122"/>
              <a:ea typeface="汉仪大宋简" panose="02010600000101010101" pitchFamily="2" charset="-122"/>
            </a:endParaRPr>
          </a:p>
        </p:txBody>
      </p:sp>
      <p:sp>
        <p:nvSpPr>
          <p:cNvPr id="16" name="矩形 15"/>
          <p:cNvSpPr/>
          <p:nvPr/>
        </p:nvSpPr>
        <p:spPr>
          <a:xfrm>
            <a:off x="2170374" y="1169563"/>
            <a:ext cx="4079384" cy="706755"/>
          </a:xfrm>
          <a:prstGeom prst="rect">
            <a:avLst/>
          </a:prstGeom>
        </p:spPr>
        <p:txBody>
          <a:bodyPr wrap="square">
            <a:spAutoFit/>
          </a:bodyPr>
          <a:lstStyle/>
          <a:p>
            <a:pPr algn="dist"/>
            <a:r>
              <a:rPr lang="zh-CN" altLang="en-US" sz="4000" dirty="0">
                <a:solidFill>
                  <a:schemeClr val="tx1">
                    <a:lumMod val="85000"/>
                    <a:lumOff val="15000"/>
                  </a:schemeClr>
                </a:solidFill>
                <a:latin typeface="汉仪大宋简" panose="02010600000101010101" pitchFamily="2" charset="-122"/>
                <a:ea typeface="汉仪大宋简" panose="02010600000101010101" pitchFamily="2" charset="-122"/>
              </a:rPr>
              <a:t>初期选题设计</a:t>
            </a:r>
          </a:p>
        </p:txBody>
      </p:sp>
      <p:sp>
        <p:nvSpPr>
          <p:cNvPr id="29" name="椭圆 28"/>
          <p:cNvSpPr/>
          <p:nvPr/>
        </p:nvSpPr>
        <p:spPr>
          <a:xfrm>
            <a:off x="1264998" y="2494767"/>
            <a:ext cx="733425" cy="73342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30" name="文本框 29"/>
          <p:cNvSpPr txBox="1"/>
          <p:nvPr/>
        </p:nvSpPr>
        <p:spPr>
          <a:xfrm>
            <a:off x="1325332" y="2550041"/>
            <a:ext cx="628650" cy="584775"/>
          </a:xfrm>
          <a:prstGeom prst="rect">
            <a:avLst/>
          </a:prstGeom>
          <a:noFill/>
        </p:spPr>
        <p:txBody>
          <a:bodyPr wrap="square" rtlCol="0">
            <a:spAutoFit/>
          </a:bodyPr>
          <a:lstStyle/>
          <a:p>
            <a:pPr algn="dist"/>
            <a:r>
              <a:rPr lang="en-US" altLang="zh-CN" sz="3200" dirty="0">
                <a:solidFill>
                  <a:schemeClr val="bg1"/>
                </a:solidFill>
                <a:latin typeface="汉仪大宋简" panose="02010600000101010101" pitchFamily="2" charset="-122"/>
                <a:ea typeface="汉仪大宋简" panose="02010600000101010101" pitchFamily="2" charset="-122"/>
              </a:rPr>
              <a:t>02</a:t>
            </a:r>
            <a:endParaRPr lang="zh-CN" altLang="en-US" sz="3200" dirty="0">
              <a:solidFill>
                <a:schemeClr val="bg1"/>
              </a:solidFill>
              <a:latin typeface="汉仪大宋简" panose="02010600000101010101" pitchFamily="2" charset="-122"/>
              <a:ea typeface="汉仪大宋简" panose="02010600000101010101" pitchFamily="2" charset="-122"/>
            </a:endParaRPr>
          </a:p>
        </p:txBody>
      </p:sp>
      <p:sp>
        <p:nvSpPr>
          <p:cNvPr id="24" name="矩形 23"/>
          <p:cNvSpPr/>
          <p:nvPr/>
        </p:nvSpPr>
        <p:spPr>
          <a:xfrm>
            <a:off x="2170374" y="2376384"/>
            <a:ext cx="4079384" cy="706755"/>
          </a:xfrm>
          <a:prstGeom prst="rect">
            <a:avLst/>
          </a:prstGeom>
        </p:spPr>
        <p:txBody>
          <a:bodyPr wrap="square">
            <a:spAutoFit/>
          </a:bodyPr>
          <a:lstStyle/>
          <a:p>
            <a:pPr algn="dist"/>
            <a:r>
              <a:rPr lang="zh-CN" altLang="en-US" sz="4000" dirty="0">
                <a:solidFill>
                  <a:schemeClr val="tx1">
                    <a:lumMod val="85000"/>
                    <a:lumOff val="15000"/>
                  </a:schemeClr>
                </a:solidFill>
                <a:latin typeface="汉仪大宋简" panose="02010600000101010101" pitchFamily="2" charset="-122"/>
                <a:ea typeface="汉仪大宋简" panose="02010600000101010101" pitchFamily="2" charset="-122"/>
              </a:rPr>
              <a:t>项目基本特色</a:t>
            </a:r>
          </a:p>
        </p:txBody>
      </p:sp>
      <p:sp>
        <p:nvSpPr>
          <p:cNvPr id="37" name="椭圆 36"/>
          <p:cNvSpPr/>
          <p:nvPr/>
        </p:nvSpPr>
        <p:spPr>
          <a:xfrm>
            <a:off x="1264998" y="3716974"/>
            <a:ext cx="733425" cy="73342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38" name="文本框 37"/>
          <p:cNvSpPr txBox="1"/>
          <p:nvPr/>
        </p:nvSpPr>
        <p:spPr>
          <a:xfrm>
            <a:off x="1325332" y="3772248"/>
            <a:ext cx="628650" cy="584775"/>
          </a:xfrm>
          <a:prstGeom prst="rect">
            <a:avLst/>
          </a:prstGeom>
          <a:noFill/>
        </p:spPr>
        <p:txBody>
          <a:bodyPr wrap="square" rtlCol="0">
            <a:spAutoFit/>
          </a:bodyPr>
          <a:lstStyle/>
          <a:p>
            <a:pPr algn="dist"/>
            <a:r>
              <a:rPr lang="en-US" altLang="zh-CN" sz="3200" dirty="0">
                <a:solidFill>
                  <a:schemeClr val="bg1"/>
                </a:solidFill>
                <a:latin typeface="汉仪大宋简" panose="02010600000101010101" pitchFamily="2" charset="-122"/>
                <a:ea typeface="汉仪大宋简" panose="02010600000101010101" pitchFamily="2" charset="-122"/>
              </a:rPr>
              <a:t>03</a:t>
            </a:r>
            <a:endParaRPr lang="zh-CN" altLang="en-US" sz="3200" dirty="0">
              <a:solidFill>
                <a:schemeClr val="bg1"/>
              </a:solidFill>
              <a:latin typeface="汉仪大宋简" panose="02010600000101010101" pitchFamily="2" charset="-122"/>
              <a:ea typeface="汉仪大宋简" panose="02010600000101010101" pitchFamily="2" charset="-122"/>
            </a:endParaRPr>
          </a:p>
        </p:txBody>
      </p:sp>
      <p:sp>
        <p:nvSpPr>
          <p:cNvPr id="33" name="矩形 32"/>
          <p:cNvSpPr/>
          <p:nvPr/>
        </p:nvSpPr>
        <p:spPr>
          <a:xfrm>
            <a:off x="2170374" y="3598591"/>
            <a:ext cx="4079384" cy="706755"/>
          </a:xfrm>
          <a:prstGeom prst="rect">
            <a:avLst/>
          </a:prstGeom>
        </p:spPr>
        <p:txBody>
          <a:bodyPr wrap="square">
            <a:spAutoFit/>
          </a:bodyPr>
          <a:lstStyle/>
          <a:p>
            <a:pPr algn="dist"/>
            <a:r>
              <a:rPr lang="zh-CN" altLang="en-US" sz="4000" dirty="0">
                <a:solidFill>
                  <a:schemeClr val="tx1">
                    <a:lumMod val="85000"/>
                    <a:lumOff val="15000"/>
                  </a:schemeClr>
                </a:solidFill>
                <a:latin typeface="汉仪大宋简" panose="02010600000101010101" pitchFamily="2" charset="-122"/>
                <a:ea typeface="汉仪大宋简" panose="02010600000101010101" pitchFamily="2" charset="-122"/>
              </a:rPr>
              <a:t>项目预期目标</a:t>
            </a:r>
          </a:p>
        </p:txBody>
      </p:sp>
      <p:sp>
        <p:nvSpPr>
          <p:cNvPr id="43" name="椭圆 42"/>
          <p:cNvSpPr/>
          <p:nvPr/>
        </p:nvSpPr>
        <p:spPr>
          <a:xfrm>
            <a:off x="1264998" y="4962595"/>
            <a:ext cx="733425" cy="73342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44" name="文本框 43"/>
          <p:cNvSpPr txBox="1"/>
          <p:nvPr/>
        </p:nvSpPr>
        <p:spPr>
          <a:xfrm>
            <a:off x="1325332" y="5017869"/>
            <a:ext cx="628650" cy="584775"/>
          </a:xfrm>
          <a:prstGeom prst="rect">
            <a:avLst/>
          </a:prstGeom>
          <a:noFill/>
        </p:spPr>
        <p:txBody>
          <a:bodyPr wrap="square" rtlCol="0">
            <a:spAutoFit/>
          </a:bodyPr>
          <a:lstStyle/>
          <a:p>
            <a:pPr algn="dist"/>
            <a:r>
              <a:rPr lang="en-US" altLang="zh-CN" sz="3200" dirty="0">
                <a:solidFill>
                  <a:schemeClr val="bg1"/>
                </a:solidFill>
                <a:latin typeface="汉仪大宋简" panose="02010600000101010101" pitchFamily="2" charset="-122"/>
                <a:ea typeface="汉仪大宋简" panose="02010600000101010101" pitchFamily="2" charset="-122"/>
              </a:rPr>
              <a:t>04</a:t>
            </a:r>
            <a:endParaRPr lang="zh-CN" altLang="en-US" sz="3200" dirty="0">
              <a:solidFill>
                <a:schemeClr val="bg1"/>
              </a:solidFill>
              <a:latin typeface="汉仪大宋简" panose="02010600000101010101" pitchFamily="2" charset="-122"/>
              <a:ea typeface="汉仪大宋简" panose="02010600000101010101" pitchFamily="2" charset="-122"/>
            </a:endParaRPr>
          </a:p>
        </p:txBody>
      </p:sp>
      <p:sp>
        <p:nvSpPr>
          <p:cNvPr id="41" name="矩形 40"/>
          <p:cNvSpPr/>
          <p:nvPr/>
        </p:nvSpPr>
        <p:spPr>
          <a:xfrm>
            <a:off x="2170374" y="4844212"/>
            <a:ext cx="4079384" cy="707886"/>
          </a:xfrm>
          <a:prstGeom prst="rect">
            <a:avLst/>
          </a:prstGeom>
        </p:spPr>
        <p:txBody>
          <a:bodyPr wrap="square">
            <a:spAutoFit/>
          </a:bodyPr>
          <a:lstStyle/>
          <a:p>
            <a:pPr algn="dist"/>
            <a:r>
              <a:rPr lang="zh-CN" altLang="en-US" sz="4000" dirty="0">
                <a:solidFill>
                  <a:schemeClr val="tx1">
                    <a:lumMod val="85000"/>
                    <a:lumOff val="15000"/>
                  </a:schemeClr>
                </a:solidFill>
                <a:latin typeface="汉仪大宋简" panose="02010600000101010101" pitchFamily="2" charset="-122"/>
                <a:ea typeface="汉仪大宋简" panose="02010600000101010101" pitchFamily="2" charset="-122"/>
              </a:rPr>
              <a:t>未来工作计划</a:t>
            </a:r>
          </a:p>
        </p:txBody>
      </p:sp>
      <p:sp>
        <p:nvSpPr>
          <p:cNvPr id="46" name="矩形 45"/>
          <p:cNvSpPr/>
          <p:nvPr/>
        </p:nvSpPr>
        <p:spPr>
          <a:xfrm>
            <a:off x="8743170" y="2602052"/>
            <a:ext cx="988662" cy="1569660"/>
          </a:xfrm>
          <a:prstGeom prst="rect">
            <a:avLst/>
          </a:prstGeom>
        </p:spPr>
        <p:txBody>
          <a:bodyPr wrap="square">
            <a:spAutoFit/>
          </a:bodyPr>
          <a:lstStyle/>
          <a:p>
            <a:pPr algn="ctr"/>
            <a:r>
              <a:rPr lang="zh-CN" altLang="en-US" sz="4800" dirty="0">
                <a:solidFill>
                  <a:schemeClr val="bg1"/>
                </a:solidFill>
                <a:latin typeface="汉仪大宋简" panose="02010600000101010101" pitchFamily="2" charset="-122"/>
                <a:ea typeface="汉仪大宋简" panose="02010600000101010101" pitchFamily="2" charset="-122"/>
              </a:rPr>
              <a:t>目录</a:t>
            </a:r>
          </a:p>
        </p:txBody>
      </p:sp>
      <p:sp>
        <p:nvSpPr>
          <p:cNvPr id="47" name="矩形 46"/>
          <p:cNvSpPr/>
          <p:nvPr/>
        </p:nvSpPr>
        <p:spPr>
          <a:xfrm rot="16200000">
            <a:off x="9000303" y="3273232"/>
            <a:ext cx="1489182" cy="307777"/>
          </a:xfrm>
          <a:prstGeom prst="rect">
            <a:avLst/>
          </a:prstGeom>
        </p:spPr>
        <p:txBody>
          <a:bodyPr wrap="square">
            <a:spAutoFit/>
          </a:bodyPr>
          <a:lstStyle/>
          <a:p>
            <a:pPr algn="dist"/>
            <a:r>
              <a:rPr lang="en-US" altLang="zh-CN" sz="1400" dirty="0">
                <a:solidFill>
                  <a:schemeClr val="bg1"/>
                </a:solidFill>
                <a:latin typeface="汉仪大宋简" panose="02010600000101010101" pitchFamily="2" charset="-122"/>
                <a:ea typeface="汉仪大宋简" panose="02010600000101010101" pitchFamily="2" charset="-122"/>
              </a:rPr>
              <a:t>CONTENTS</a:t>
            </a:r>
            <a:endParaRPr lang="zh-CN" altLang="en-US" sz="1400" dirty="0">
              <a:solidFill>
                <a:schemeClr val="bg1"/>
              </a:solidFill>
              <a:latin typeface="汉仪大宋简" panose="02010600000101010101" pitchFamily="2" charset="-122"/>
              <a:ea typeface="汉仪大宋简" panose="0201060000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0" y="1629591"/>
            <a:ext cx="12192000" cy="3598817"/>
          </a:xfrm>
          <a:prstGeom prst="rect">
            <a:avLst/>
          </a:prstGeom>
          <a:solidFill>
            <a:schemeClr val="accent1">
              <a:lumMod val="60000"/>
              <a:lumOff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2"/>
          <a:stretch>
            <a:fillRect/>
          </a:stretch>
        </p:blipFill>
        <p:spPr>
          <a:xfrm>
            <a:off x="-562340" y="998674"/>
            <a:ext cx="6176676" cy="5858988"/>
          </a:xfrm>
          <a:prstGeom prst="rect">
            <a:avLst/>
          </a:prstGeom>
        </p:spPr>
      </p:pic>
      <p:sp>
        <p:nvSpPr>
          <p:cNvPr id="35" name="矩形 34"/>
          <p:cNvSpPr/>
          <p:nvPr/>
        </p:nvSpPr>
        <p:spPr>
          <a:xfrm>
            <a:off x="5187891" y="2433194"/>
            <a:ext cx="6124541" cy="1106805"/>
          </a:xfrm>
          <a:prstGeom prst="rect">
            <a:avLst/>
          </a:prstGeom>
        </p:spPr>
        <p:txBody>
          <a:bodyPr wrap="square">
            <a:spAutoFit/>
          </a:bodyPr>
          <a:lstStyle/>
          <a:p>
            <a:pPr algn="dist"/>
            <a:r>
              <a:rPr lang="zh-CN" altLang="en-US" sz="6600" dirty="0">
                <a:solidFill>
                  <a:schemeClr val="bg1"/>
                </a:solidFill>
                <a:latin typeface="汉仪大宋简" panose="02010600000101010101" pitchFamily="2" charset="-122"/>
                <a:ea typeface="汉仪大宋简" panose="02010600000101010101" pitchFamily="2" charset="-122"/>
              </a:rPr>
              <a:t>初期选题设计</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42603" y="153489"/>
            <a:ext cx="11906795" cy="6551022"/>
          </a:xfrm>
          <a:prstGeom prst="rect">
            <a:avLst/>
          </a:prstGeom>
          <a:solidFill>
            <a:schemeClr val="accent1">
              <a:lumMod val="60000"/>
              <a:lumOff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396630" y="1463043"/>
            <a:ext cx="3930832" cy="4349932"/>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8439" y="2952206"/>
            <a:ext cx="1931346" cy="3053135"/>
          </a:xfrm>
          <a:prstGeom prst="rect">
            <a:avLst/>
          </a:prstGeom>
        </p:spPr>
      </p:pic>
      <p:sp>
        <p:nvSpPr>
          <p:cNvPr id="12" name="矩形 11"/>
          <p:cNvSpPr/>
          <p:nvPr/>
        </p:nvSpPr>
        <p:spPr>
          <a:xfrm>
            <a:off x="6009898" y="1463043"/>
            <a:ext cx="4933320" cy="4349932"/>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p:nvPicPr>
        <p:blipFill>
          <a:blip r:embed="rId3"/>
          <a:stretch>
            <a:fillRect/>
          </a:stretch>
        </p:blipFill>
        <p:spPr>
          <a:xfrm rot="20754298">
            <a:off x="8916318" y="3201266"/>
            <a:ext cx="3383817" cy="3383817"/>
          </a:xfrm>
          <a:prstGeom prst="rect">
            <a:avLst/>
          </a:prstGeom>
        </p:spPr>
      </p:pic>
      <p:sp>
        <p:nvSpPr>
          <p:cNvPr id="16" name="矩形 15"/>
          <p:cNvSpPr/>
          <p:nvPr/>
        </p:nvSpPr>
        <p:spPr>
          <a:xfrm>
            <a:off x="3945255" y="463550"/>
            <a:ext cx="4218940" cy="521970"/>
          </a:xfrm>
          <a:prstGeom prst="rect">
            <a:avLst/>
          </a:prstGeom>
        </p:spPr>
        <p:txBody>
          <a:bodyPr wrap="square">
            <a:spAutoFit/>
          </a:bodyPr>
          <a:lstStyle/>
          <a:p>
            <a:pPr algn="dist"/>
            <a:r>
              <a:rPr lang="zh-CN" altLang="en-US" sz="2800" dirty="0">
                <a:solidFill>
                  <a:schemeClr val="bg1"/>
                </a:solidFill>
                <a:latin typeface="汉仪大宋简" panose="02010600000101010101" pitchFamily="2" charset="-122"/>
                <a:ea typeface="汉仪大宋简" panose="02010600000101010101" pitchFamily="2" charset="-122"/>
              </a:rPr>
              <a:t>二手交易平台现状分析</a:t>
            </a:r>
          </a:p>
        </p:txBody>
      </p:sp>
      <p:sp>
        <p:nvSpPr>
          <p:cNvPr id="17" name="文本框 16"/>
          <p:cNvSpPr txBox="1"/>
          <p:nvPr/>
        </p:nvSpPr>
        <p:spPr>
          <a:xfrm>
            <a:off x="2317181" y="2403007"/>
            <a:ext cx="2804259" cy="2999740"/>
          </a:xfrm>
          <a:prstGeom prst="rect">
            <a:avLst/>
          </a:prstGeom>
          <a:noFill/>
        </p:spPr>
        <p:txBody>
          <a:bodyPr wrap="square" rtlCol="0">
            <a:spAutoFit/>
          </a:bodyPr>
          <a:lstStyle/>
          <a:p>
            <a:pPr algn="just">
              <a:lnSpc>
                <a:spcPct val="150000"/>
              </a:lnSpc>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消费观念和消费心理趋向实惠经济，部分同学有精打细算的习惯</a:t>
            </a:r>
          </a:p>
          <a:p>
            <a:pPr algn="just">
              <a:lnSpc>
                <a:spcPct val="150000"/>
              </a:lnSpc>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绝大多数高校学生都有购买以及出售二手物品的经历</a:t>
            </a:r>
          </a:p>
          <a:p>
            <a:pPr algn="just">
              <a:lnSpc>
                <a:spcPct val="150000"/>
              </a:lnSpc>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学生每个学期结束会有大量二手物品囤积，难以及时处理，往往存在资源浪费现象，毕业离校或是换校区时尤为常见</a:t>
            </a:r>
          </a:p>
        </p:txBody>
      </p:sp>
      <p:sp>
        <p:nvSpPr>
          <p:cNvPr id="19" name="文本框 18"/>
          <p:cNvSpPr txBox="1"/>
          <p:nvPr/>
        </p:nvSpPr>
        <p:spPr>
          <a:xfrm>
            <a:off x="6296450" y="2403007"/>
            <a:ext cx="3448438" cy="2676525"/>
          </a:xfrm>
          <a:prstGeom prst="rect">
            <a:avLst/>
          </a:prstGeom>
          <a:noFill/>
        </p:spPr>
        <p:txBody>
          <a:bodyPr wrap="square" rtlCol="0">
            <a:spAutoFit/>
          </a:bodyPr>
          <a:lstStyle/>
          <a:p>
            <a:pPr algn="just">
              <a:lnSpc>
                <a:spcPct val="150000"/>
              </a:lnSpc>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二手交易范围很大，高校物品交易的需求往往因为信息不透明，定价混乱，售后沟通复杂而不能得到很好的要求</a:t>
            </a:r>
          </a:p>
          <a:p>
            <a:pPr algn="just">
              <a:lnSpc>
                <a:spcPct val="150000"/>
              </a:lnSpc>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校内的一些二手交易平台还不能满足包括面对面交易、质量保证、售后服务，价格保证等方便高校学生的需求</a:t>
            </a:r>
          </a:p>
          <a:p>
            <a:pPr algn="just">
              <a:lnSpc>
                <a:spcPct val="150000"/>
              </a:lnSpc>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3.qq</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群、广告张贴、托人代售等传统方法出售效率低、闲置物品处理效果不加</a:t>
            </a:r>
          </a:p>
        </p:txBody>
      </p:sp>
      <p:sp>
        <p:nvSpPr>
          <p:cNvPr id="20" name="矩形 19"/>
          <p:cNvSpPr/>
          <p:nvPr/>
        </p:nvSpPr>
        <p:spPr>
          <a:xfrm>
            <a:off x="6296904" y="1624112"/>
            <a:ext cx="1867111" cy="460375"/>
          </a:xfrm>
          <a:prstGeom prst="rect">
            <a:avLst/>
          </a:prstGeom>
        </p:spPr>
        <p:txBody>
          <a:bodyPr wrap="square">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平台角度</a:t>
            </a:r>
          </a:p>
        </p:txBody>
      </p:sp>
      <p:sp>
        <p:nvSpPr>
          <p:cNvPr id="5" name="矩形 4"/>
          <p:cNvSpPr/>
          <p:nvPr/>
        </p:nvSpPr>
        <p:spPr>
          <a:xfrm>
            <a:off x="2429119" y="1624112"/>
            <a:ext cx="1867111" cy="460375"/>
          </a:xfrm>
          <a:prstGeom prst="rect">
            <a:avLst/>
          </a:prstGeom>
        </p:spPr>
        <p:txBody>
          <a:bodyPr wrap="square">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学生角度</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42603" y="153489"/>
            <a:ext cx="11906795" cy="6551022"/>
          </a:xfrm>
          <a:prstGeom prst="rect">
            <a:avLst/>
          </a:prstGeom>
          <a:solidFill>
            <a:schemeClr val="accent1">
              <a:lumMod val="60000"/>
              <a:lumOff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338314" y="1463043"/>
            <a:ext cx="4427485" cy="4349932"/>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8439" y="2952206"/>
            <a:ext cx="1931346" cy="3053135"/>
          </a:xfrm>
          <a:prstGeom prst="rect">
            <a:avLst/>
          </a:prstGeom>
        </p:spPr>
      </p:pic>
      <p:sp>
        <p:nvSpPr>
          <p:cNvPr id="12" name="矩形 11"/>
          <p:cNvSpPr/>
          <p:nvPr/>
        </p:nvSpPr>
        <p:spPr>
          <a:xfrm>
            <a:off x="6009898" y="1463043"/>
            <a:ext cx="4933320" cy="4349932"/>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p:nvPicPr>
        <p:blipFill>
          <a:blip r:embed="rId3"/>
          <a:stretch>
            <a:fillRect/>
          </a:stretch>
        </p:blipFill>
        <p:spPr>
          <a:xfrm rot="20754298">
            <a:off x="8916318" y="3201266"/>
            <a:ext cx="3383817" cy="3383817"/>
          </a:xfrm>
          <a:prstGeom prst="rect">
            <a:avLst/>
          </a:prstGeom>
        </p:spPr>
      </p:pic>
      <p:sp>
        <p:nvSpPr>
          <p:cNvPr id="16" name="矩形 15"/>
          <p:cNvSpPr/>
          <p:nvPr/>
        </p:nvSpPr>
        <p:spPr>
          <a:xfrm>
            <a:off x="3945254" y="463550"/>
            <a:ext cx="4609969" cy="523220"/>
          </a:xfrm>
          <a:prstGeom prst="rect">
            <a:avLst/>
          </a:prstGeom>
        </p:spPr>
        <p:txBody>
          <a:bodyPr wrap="square">
            <a:spAutoFit/>
          </a:bodyPr>
          <a:lstStyle/>
          <a:p>
            <a:pPr algn="dist"/>
            <a:r>
              <a:rPr lang="zh-CN" altLang="en-US" sz="2800" dirty="0">
                <a:solidFill>
                  <a:schemeClr val="bg1"/>
                </a:solidFill>
                <a:latin typeface="汉仪大宋简" panose="02010600000101010101" pitchFamily="2" charset="-122"/>
                <a:ea typeface="汉仪大宋简" panose="02010600000101010101" pitchFamily="2" charset="-122"/>
              </a:rPr>
              <a:t>其他二手交易平台诈骗</a:t>
            </a:r>
          </a:p>
        </p:txBody>
      </p:sp>
      <p:sp>
        <p:nvSpPr>
          <p:cNvPr id="19" name="文本框 18"/>
          <p:cNvSpPr txBox="1"/>
          <p:nvPr/>
        </p:nvSpPr>
        <p:spPr>
          <a:xfrm>
            <a:off x="6443905" y="2230657"/>
            <a:ext cx="3448438" cy="1023742"/>
          </a:xfrm>
          <a:prstGeom prst="rect">
            <a:avLst/>
          </a:prstGeom>
          <a:noFill/>
        </p:spPr>
        <p:txBody>
          <a:bodyPr wrap="square" rtlCol="0">
            <a:spAutoFit/>
          </a:bodyPr>
          <a:lstStyle/>
          <a:p>
            <a:pPr algn="just">
              <a:lnSpc>
                <a:spcPct val="150000"/>
              </a:lnSpc>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诈骗链接。卖家私下发购买链接</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50000"/>
              </a:lnSpc>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 其他联系方式付款。加</a:t>
            </a:r>
            <a:r>
              <a:rPr lang="en-US" altLang="zh-CN" sz="1400" dirty="0" err="1">
                <a:solidFill>
                  <a:schemeClr val="tx1">
                    <a:lumMod val="75000"/>
                    <a:lumOff val="25000"/>
                  </a:schemeClr>
                </a:solidFill>
                <a:latin typeface="微软雅黑" panose="020B0503020204020204" pitchFamily="34" charset="-122"/>
                <a:ea typeface="微软雅黑" panose="020B0503020204020204" pitchFamily="34" charset="-122"/>
              </a:rPr>
              <a:t>qq</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，微信，支付宝转账等</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0" name="矩形 19"/>
          <p:cNvSpPr/>
          <p:nvPr/>
        </p:nvSpPr>
        <p:spPr>
          <a:xfrm>
            <a:off x="7338304" y="1669564"/>
            <a:ext cx="1867111" cy="461665"/>
          </a:xfrm>
          <a:prstGeom prst="rect">
            <a:avLst/>
          </a:prstGeom>
        </p:spPr>
        <p:txBody>
          <a:bodyPr wrap="square">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诈骗手段</a:t>
            </a:r>
          </a:p>
        </p:txBody>
      </p:sp>
      <p:sp>
        <p:nvSpPr>
          <p:cNvPr id="5" name="矩形 4"/>
          <p:cNvSpPr/>
          <p:nvPr/>
        </p:nvSpPr>
        <p:spPr>
          <a:xfrm>
            <a:off x="2569785" y="1605157"/>
            <a:ext cx="1867111" cy="460375"/>
          </a:xfrm>
          <a:prstGeom prst="rect">
            <a:avLst/>
          </a:prstGeom>
        </p:spPr>
        <p:txBody>
          <a:bodyPr wrap="square">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案例</a:t>
            </a:r>
          </a:p>
        </p:txBody>
      </p:sp>
      <p:sp>
        <p:nvSpPr>
          <p:cNvPr id="7" name="文本框 6">
            <a:extLst>
              <a:ext uri="{FF2B5EF4-FFF2-40B4-BE49-F238E27FC236}">
                <a16:creationId xmlns:a16="http://schemas.microsoft.com/office/drawing/2014/main" id="{473A4A5D-34C7-4E6F-A061-8F2485AD9D51}"/>
              </a:ext>
            </a:extLst>
          </p:cNvPr>
          <p:cNvSpPr txBox="1"/>
          <p:nvPr/>
        </p:nvSpPr>
        <p:spPr>
          <a:xfrm>
            <a:off x="2042276" y="2230657"/>
            <a:ext cx="3498393" cy="1015663"/>
          </a:xfrm>
          <a:prstGeom prst="rect">
            <a:avLst/>
          </a:prstGeom>
          <a:noFill/>
        </p:spPr>
        <p:txBody>
          <a:bodyPr wrap="square" rtlCol="0">
            <a:spAutoFit/>
          </a:bodyPr>
          <a:lstStyle/>
          <a:p>
            <a:pPr algn="just"/>
            <a:r>
              <a:rPr lang="zh-CN" altLang="en-US" sz="1200" dirty="0">
                <a:latin typeface="+mn-ea"/>
              </a:rPr>
              <a:t>        去年，一高中同学想买一辆摩托车，在“闲鱼”</a:t>
            </a:r>
            <a:r>
              <a:rPr lang="en-US" altLang="zh-CN" sz="1200" dirty="0">
                <a:latin typeface="+mn-ea"/>
              </a:rPr>
              <a:t>App</a:t>
            </a:r>
            <a:r>
              <a:rPr lang="zh-CN" altLang="en-US" sz="1200" dirty="0">
                <a:latin typeface="+mn-ea"/>
              </a:rPr>
              <a:t>上找到了一名出售二手摩托车的卖家。一番讨价还价后，双方确定了合适的价格打算交易。交易期间，卖家突然以平台不支持该类费用支付为由，提示该同学通过微信进行转账。</a:t>
            </a:r>
          </a:p>
        </p:txBody>
      </p:sp>
      <p:sp>
        <p:nvSpPr>
          <p:cNvPr id="8" name="文本框 7">
            <a:extLst>
              <a:ext uri="{FF2B5EF4-FFF2-40B4-BE49-F238E27FC236}">
                <a16:creationId xmlns:a16="http://schemas.microsoft.com/office/drawing/2014/main" id="{BA455C70-B7DE-4C39-85BE-AAAFEE5313EC}"/>
              </a:ext>
            </a:extLst>
          </p:cNvPr>
          <p:cNvSpPr txBox="1"/>
          <p:nvPr/>
        </p:nvSpPr>
        <p:spPr>
          <a:xfrm>
            <a:off x="2241550" y="3767324"/>
            <a:ext cx="2873561" cy="1015663"/>
          </a:xfrm>
          <a:prstGeom prst="rect">
            <a:avLst/>
          </a:prstGeom>
          <a:noFill/>
        </p:spPr>
        <p:txBody>
          <a:bodyPr wrap="square" rtlCol="0">
            <a:spAutoFit/>
          </a:bodyPr>
          <a:lstStyle/>
          <a:p>
            <a:pPr algn="just"/>
            <a:r>
              <a:rPr lang="zh-CN" altLang="en-US" sz="1200" dirty="0">
                <a:latin typeface="+mn-ea"/>
              </a:rPr>
              <a:t>        他也没有多想，便通过对方发来的收款码扫码支付了</a:t>
            </a:r>
            <a:r>
              <a:rPr lang="en-US" altLang="zh-CN" sz="1200" dirty="0">
                <a:latin typeface="+mn-ea"/>
              </a:rPr>
              <a:t>3640</a:t>
            </a:r>
            <a:r>
              <a:rPr lang="zh-CN" altLang="en-US" sz="1200" dirty="0">
                <a:latin typeface="+mn-ea"/>
              </a:rPr>
              <a:t>元。而付款后卖家再无音信，不仅迟迟没有发货，反而将他的微信好友删除。这时他才意识到自己被骗了，赶紧报警求助。</a:t>
            </a:r>
          </a:p>
        </p:txBody>
      </p:sp>
      <p:sp>
        <p:nvSpPr>
          <p:cNvPr id="9" name="文本框 8">
            <a:extLst>
              <a:ext uri="{FF2B5EF4-FFF2-40B4-BE49-F238E27FC236}">
                <a16:creationId xmlns:a16="http://schemas.microsoft.com/office/drawing/2014/main" id="{522DBE6B-4B0B-4D11-A971-114FBFA0324C}"/>
              </a:ext>
            </a:extLst>
          </p:cNvPr>
          <p:cNvSpPr txBox="1"/>
          <p:nvPr/>
        </p:nvSpPr>
        <p:spPr>
          <a:xfrm>
            <a:off x="6570537" y="3815888"/>
            <a:ext cx="2952466" cy="1384995"/>
          </a:xfrm>
          <a:prstGeom prst="rect">
            <a:avLst/>
          </a:prstGeom>
          <a:noFill/>
        </p:spPr>
        <p:txBody>
          <a:bodyPr wrap="square" rtlCol="0">
            <a:spAutoFit/>
          </a:bodyPr>
          <a:lstStyle/>
          <a:p>
            <a:r>
              <a:rPr lang="en-US" altLang="zh-CN" sz="1400" dirty="0">
                <a:latin typeface="+mn-ea"/>
              </a:rPr>
              <a:t>1.</a:t>
            </a:r>
            <a:r>
              <a:rPr lang="zh-CN" altLang="en-US" sz="1400" dirty="0">
                <a:latin typeface="+mn-ea"/>
              </a:rPr>
              <a:t>网购及二手平台交易一定要选择正规的网站，要通过平台提供的交流软件进行沟通交流。</a:t>
            </a:r>
          </a:p>
          <a:p>
            <a:r>
              <a:rPr lang="en-US" altLang="zh-CN" sz="1400" dirty="0">
                <a:latin typeface="+mn-ea"/>
              </a:rPr>
              <a:t>2.</a:t>
            </a:r>
            <a:r>
              <a:rPr lang="zh-CN" altLang="en-US" sz="1400" dirty="0">
                <a:latin typeface="+mn-ea"/>
              </a:rPr>
              <a:t>不要绕开平台私下交易。</a:t>
            </a:r>
          </a:p>
          <a:p>
            <a:r>
              <a:rPr lang="en-US" altLang="zh-CN" sz="1400" dirty="0">
                <a:latin typeface="+mn-ea"/>
              </a:rPr>
              <a:t>3.</a:t>
            </a:r>
            <a:r>
              <a:rPr lang="zh-CN" altLang="en-US" sz="1400" dirty="0">
                <a:latin typeface="+mn-ea"/>
              </a:rPr>
              <a:t>绝对不要点击和扫码对方发送的陌生链接和二维码。</a:t>
            </a:r>
          </a:p>
        </p:txBody>
      </p:sp>
      <p:sp>
        <p:nvSpPr>
          <p:cNvPr id="21" name="矩形 20">
            <a:extLst>
              <a:ext uri="{FF2B5EF4-FFF2-40B4-BE49-F238E27FC236}">
                <a16:creationId xmlns:a16="http://schemas.microsoft.com/office/drawing/2014/main" id="{0D5481DC-5FA5-45AD-9773-A6649A9C4A6F}"/>
              </a:ext>
            </a:extLst>
          </p:cNvPr>
          <p:cNvSpPr/>
          <p:nvPr/>
        </p:nvSpPr>
        <p:spPr>
          <a:xfrm>
            <a:off x="7345313" y="3238501"/>
            <a:ext cx="1867111" cy="461665"/>
          </a:xfrm>
          <a:prstGeom prst="rect">
            <a:avLst/>
          </a:prstGeom>
        </p:spPr>
        <p:txBody>
          <a:bodyPr wrap="square">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预防措施</a:t>
            </a:r>
          </a:p>
        </p:txBody>
      </p:sp>
    </p:spTree>
    <p:extLst>
      <p:ext uri="{BB962C8B-B14F-4D97-AF65-F5344CB8AC3E}">
        <p14:creationId xmlns:p14="http://schemas.microsoft.com/office/powerpoint/2010/main" val="40915008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738431" y="160988"/>
            <a:ext cx="2715137" cy="521970"/>
          </a:xfrm>
          <a:prstGeom prst="rect">
            <a:avLst/>
          </a:prstGeom>
        </p:spPr>
        <p:txBody>
          <a:bodyPr wrap="square">
            <a:spAutoFit/>
          </a:bodyPr>
          <a:lstStyle/>
          <a:p>
            <a:pPr algn="dist"/>
            <a:r>
              <a:rPr lang="zh-CN" altLang="en-US" sz="2800" dirty="0">
                <a:solidFill>
                  <a:schemeClr val="accent1">
                    <a:lumMod val="60000"/>
                    <a:lumOff val="40000"/>
                  </a:schemeClr>
                </a:solidFill>
                <a:latin typeface="汉仪大宋简" panose="02010600000101010101" pitchFamily="2" charset="-122"/>
                <a:ea typeface="汉仪大宋简" panose="02010600000101010101" pitchFamily="2" charset="-122"/>
              </a:rPr>
              <a:t>项目可行性分析</a:t>
            </a:r>
          </a:p>
        </p:txBody>
      </p:sp>
      <p:sp>
        <p:nvSpPr>
          <p:cNvPr id="13" name="文本框 12"/>
          <p:cNvSpPr txBox="1"/>
          <p:nvPr/>
        </p:nvSpPr>
        <p:spPr>
          <a:xfrm>
            <a:off x="4623077" y="1486912"/>
            <a:ext cx="5124717" cy="1706880"/>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经过小组成员的讨论，我们发现，其实以上种种问题并不是平台缺少技术造成的，而是基于平台自身面对大众立场导致的，因此对于高校内的需求，可以专门搭建一个针对高校的平台，不论是收集学生需求还是利用现有技术完成平台搭建都具有可行性</a:t>
            </a:r>
          </a:p>
        </p:txBody>
      </p:sp>
      <p:sp>
        <p:nvSpPr>
          <p:cNvPr id="14" name="矩形 13"/>
          <p:cNvSpPr/>
          <p:nvPr/>
        </p:nvSpPr>
        <p:spPr>
          <a:xfrm>
            <a:off x="4388345" y="3341840"/>
            <a:ext cx="6485709" cy="2534194"/>
          </a:xfrm>
          <a:prstGeom prst="rect">
            <a:avLst/>
          </a:prstGeom>
          <a:solidFill>
            <a:schemeClr val="accent1">
              <a:lumMod val="60000"/>
              <a:lumOff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45642" y="3161709"/>
            <a:ext cx="3493499" cy="3493499"/>
          </a:xfrm>
          <a:prstGeom prst="rect">
            <a:avLst/>
          </a:prstGeom>
        </p:spPr>
      </p:pic>
      <p:sp>
        <p:nvSpPr>
          <p:cNvPr id="17" name="文本框 16"/>
          <p:cNvSpPr txBox="1"/>
          <p:nvPr/>
        </p:nvSpPr>
        <p:spPr>
          <a:xfrm rot="20569249">
            <a:off x="10080155" y="4057515"/>
            <a:ext cx="1453787" cy="584775"/>
          </a:xfrm>
          <a:prstGeom prst="rect">
            <a:avLst/>
          </a:prstGeom>
          <a:noFill/>
        </p:spPr>
        <p:txBody>
          <a:bodyPr wrap="square">
            <a:spAutoFit/>
          </a:bodyPr>
          <a:lstStyle/>
          <a:p>
            <a:pPr algn="dist"/>
            <a:r>
              <a:rPr lang="en-US" altLang="zh-CN" sz="3200" b="1" dirty="0">
                <a:solidFill>
                  <a:schemeClr val="bg1">
                    <a:lumMod val="95000"/>
                  </a:schemeClr>
                </a:solidFill>
                <a:latin typeface="微软雅黑" panose="020B0503020204020204" pitchFamily="34" charset="-122"/>
                <a:ea typeface="微软雅黑" panose="020B0503020204020204" pitchFamily="34" charset="-122"/>
              </a:rPr>
              <a:t>FIGHT</a:t>
            </a:r>
            <a:endParaRPr lang="zh-CN" altLang="en-US" sz="3200" dirty="0">
              <a:solidFill>
                <a:schemeClr val="bg1">
                  <a:lumMod val="95000"/>
                </a:schemeClr>
              </a:solidFill>
            </a:endParaRPr>
          </a:p>
        </p:txBody>
      </p:sp>
      <p:sp>
        <p:nvSpPr>
          <p:cNvPr id="19" name="文本框 18"/>
          <p:cNvSpPr txBox="1"/>
          <p:nvPr/>
        </p:nvSpPr>
        <p:spPr>
          <a:xfrm>
            <a:off x="4622937" y="3491202"/>
            <a:ext cx="3828734" cy="1383665"/>
          </a:xfrm>
          <a:prstGeom prst="rect">
            <a:avLst/>
          </a:prstGeom>
          <a:noFill/>
        </p:spPr>
        <p:txBody>
          <a:bodyPr wrap="square" rtlCol="0">
            <a:spAutoFit/>
          </a:bodyPr>
          <a:lstStyle/>
          <a:p>
            <a:pPr algn="just">
              <a:lnSpc>
                <a:spcPct val="150000"/>
              </a:lnSpc>
            </a:pPr>
            <a:r>
              <a:rPr lang="zh-CN" altLang="en-US" sz="1400" dirty="0">
                <a:solidFill>
                  <a:schemeClr val="bg1"/>
                </a:solidFill>
                <a:latin typeface="微软雅黑" panose="020B0503020204020204" pitchFamily="34" charset="-122"/>
                <a:ea typeface="微软雅黑" panose="020B0503020204020204" pitchFamily="34" charset="-122"/>
              </a:rPr>
              <a:t>市场分析</a:t>
            </a:r>
          </a:p>
          <a:p>
            <a:pPr algn="just">
              <a:lnSpc>
                <a:spcPct val="150000"/>
              </a:lnSpc>
            </a:pPr>
            <a:r>
              <a:rPr lang="zh-CN" altLang="en-US" sz="1400" dirty="0">
                <a:solidFill>
                  <a:schemeClr val="bg1"/>
                </a:solidFill>
                <a:latin typeface="微软雅黑" panose="020B0503020204020204" pitchFamily="34" charset="-122"/>
                <a:ea typeface="微软雅黑" panose="020B0503020204020204" pitchFamily="34" charset="-122"/>
              </a:rPr>
              <a:t>经过小组成员的讨论和亲身体会，在各大高校校园里，二手交易是极其频繁的，交易者数量也十分可观，高校市场具有很大的潜力</a:t>
            </a:r>
          </a:p>
        </p:txBody>
      </p:sp>
      <p:pic>
        <p:nvPicPr>
          <p:cNvPr id="24" name="图片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2968" y="1487456"/>
            <a:ext cx="2797092" cy="4421735"/>
          </a:xfrm>
          <a:prstGeom prst="rect">
            <a:avLst/>
          </a:prstGeom>
        </p:spPr>
      </p:pic>
      <p:sp>
        <p:nvSpPr>
          <p:cNvPr id="2" name="矩形 1"/>
          <p:cNvSpPr/>
          <p:nvPr/>
        </p:nvSpPr>
        <p:spPr>
          <a:xfrm>
            <a:off x="4622800" y="1088390"/>
            <a:ext cx="1473835" cy="398780"/>
          </a:xfrm>
          <a:prstGeom prst="rect">
            <a:avLst/>
          </a:prstGeom>
        </p:spPr>
        <p:txBody>
          <a:bodyPr wrap="square">
            <a:spAutoFit/>
          </a:bodyPr>
          <a:lstStyle/>
          <a:p>
            <a:pPr algn="dist"/>
            <a:r>
              <a:rPr lang="zh-CN" altLang="en-US" sz="2000" b="1" dirty="0">
                <a:solidFill>
                  <a:schemeClr val="tx1"/>
                </a:solidFill>
                <a:latin typeface="汉仪大宋简" panose="02010600000101010101" pitchFamily="2" charset="-122"/>
                <a:ea typeface="汉仪大宋简" panose="02010600000101010101" pitchFamily="2" charset="-122"/>
              </a:rPr>
              <a:t>技术分析</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chemeClr val="accent1">
              <a:lumMod val="60000"/>
              <a:lumOff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42603" y="153489"/>
            <a:ext cx="11906795" cy="6551022"/>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738431" y="160988"/>
            <a:ext cx="2715137" cy="521970"/>
          </a:xfrm>
          <a:prstGeom prst="rect">
            <a:avLst/>
          </a:prstGeom>
        </p:spPr>
        <p:txBody>
          <a:bodyPr wrap="square">
            <a:spAutoFit/>
          </a:bodyPr>
          <a:lstStyle/>
          <a:p>
            <a:pPr algn="dist"/>
            <a:r>
              <a:rPr lang="zh-CN" altLang="en-US" sz="2800" dirty="0">
                <a:solidFill>
                  <a:schemeClr val="accent1">
                    <a:lumMod val="60000"/>
                    <a:lumOff val="40000"/>
                  </a:schemeClr>
                </a:solidFill>
                <a:latin typeface="汉仪大宋简" panose="02010600000101010101" pitchFamily="2" charset="-122"/>
                <a:ea typeface="汉仪大宋简" panose="02010600000101010101" pitchFamily="2" charset="-122"/>
              </a:rPr>
              <a:t>选题结果</a:t>
            </a:r>
          </a:p>
        </p:txBody>
      </p:sp>
      <p:pic>
        <p:nvPicPr>
          <p:cNvPr id="6" name="图片 5"/>
          <p:cNvPicPr>
            <a:picLocks noChangeAspect="1"/>
          </p:cNvPicPr>
          <p:nvPr/>
        </p:nvPicPr>
        <p:blipFill>
          <a:blip r:embed="rId2"/>
          <a:stretch>
            <a:fillRect/>
          </a:stretch>
        </p:blipFill>
        <p:spPr>
          <a:xfrm>
            <a:off x="5271610" y="743958"/>
            <a:ext cx="8047417" cy="6437934"/>
          </a:xfrm>
          <a:prstGeom prst="rect">
            <a:avLst/>
          </a:prstGeom>
        </p:spPr>
      </p:pic>
      <p:pic>
        <p:nvPicPr>
          <p:cNvPr id="9" name="图片 8"/>
          <p:cNvPicPr>
            <a:picLocks noChangeAspect="1"/>
          </p:cNvPicPr>
          <p:nvPr/>
        </p:nvPicPr>
        <p:blipFill rotWithShape="1">
          <a:blip r:embed="rId3"/>
          <a:srcRect l="80972" b="58404"/>
          <a:stretch>
            <a:fillRect/>
          </a:stretch>
        </p:blipFill>
        <p:spPr>
          <a:xfrm>
            <a:off x="1591794" y="2287784"/>
            <a:ext cx="967550" cy="977376"/>
          </a:xfrm>
          <a:prstGeom prst="rect">
            <a:avLst/>
          </a:prstGeom>
        </p:spPr>
      </p:pic>
      <p:pic>
        <p:nvPicPr>
          <p:cNvPr id="21" name="图片 20"/>
          <p:cNvPicPr>
            <a:picLocks noChangeAspect="1"/>
          </p:cNvPicPr>
          <p:nvPr/>
        </p:nvPicPr>
        <p:blipFill rotWithShape="1">
          <a:blip r:embed="rId3"/>
          <a:srcRect l="26405" t="57123" r="51964"/>
          <a:stretch>
            <a:fillRect/>
          </a:stretch>
        </p:blipFill>
        <p:spPr>
          <a:xfrm>
            <a:off x="1524776" y="4411978"/>
            <a:ext cx="1101585" cy="1008998"/>
          </a:xfrm>
          <a:prstGeom prst="rect">
            <a:avLst/>
          </a:prstGeom>
        </p:spPr>
      </p:pic>
      <p:sp>
        <p:nvSpPr>
          <p:cNvPr id="22" name="文本框 21"/>
          <p:cNvSpPr txBox="1"/>
          <p:nvPr/>
        </p:nvSpPr>
        <p:spPr>
          <a:xfrm>
            <a:off x="2787852" y="1965328"/>
            <a:ext cx="160863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选题内容</a:t>
            </a:r>
          </a:p>
        </p:txBody>
      </p:sp>
      <p:sp>
        <p:nvSpPr>
          <p:cNvPr id="23" name="文本框 22"/>
          <p:cNvSpPr txBox="1"/>
          <p:nvPr/>
        </p:nvSpPr>
        <p:spPr>
          <a:xfrm>
            <a:off x="2797377" y="2414091"/>
            <a:ext cx="4383593" cy="737235"/>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所以，根据对现有平台和高校群体的分析，我们小组决定搭建一个服务高校学生的大学闲置物品交易平台</a:t>
            </a:r>
          </a:p>
        </p:txBody>
      </p:sp>
      <p:sp>
        <p:nvSpPr>
          <p:cNvPr id="24" name="文本框 23"/>
          <p:cNvSpPr txBox="1"/>
          <p:nvPr/>
        </p:nvSpPr>
        <p:spPr>
          <a:xfrm>
            <a:off x="2787852" y="4149786"/>
            <a:ext cx="160863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选题方向</a:t>
            </a:r>
          </a:p>
        </p:txBody>
      </p:sp>
      <p:sp>
        <p:nvSpPr>
          <p:cNvPr id="25" name="文本框 24"/>
          <p:cNvSpPr txBox="1"/>
          <p:nvPr/>
        </p:nvSpPr>
        <p:spPr>
          <a:xfrm>
            <a:off x="2797377" y="4598549"/>
            <a:ext cx="4383593" cy="737235"/>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本交易平台应立足高校群体，尽力满足高校学生，解决高校学生面临的问题。</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0" y="1629591"/>
            <a:ext cx="12192000" cy="3598817"/>
          </a:xfrm>
          <a:prstGeom prst="rect">
            <a:avLst/>
          </a:prstGeom>
          <a:solidFill>
            <a:schemeClr val="accent1">
              <a:lumMod val="60000"/>
              <a:lumOff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811834" y="2433194"/>
            <a:ext cx="6124541" cy="1106805"/>
          </a:xfrm>
          <a:prstGeom prst="rect">
            <a:avLst/>
          </a:prstGeom>
        </p:spPr>
        <p:txBody>
          <a:bodyPr wrap="square">
            <a:spAutoFit/>
          </a:bodyPr>
          <a:lstStyle/>
          <a:p>
            <a:pPr algn="dist"/>
            <a:r>
              <a:rPr lang="zh-CN" altLang="en-US" sz="6600" dirty="0">
                <a:solidFill>
                  <a:schemeClr val="tx1">
                    <a:lumMod val="85000"/>
                    <a:lumOff val="15000"/>
                  </a:schemeClr>
                </a:solidFill>
                <a:latin typeface="汉仪大宋简" panose="02010600000101010101" pitchFamily="2" charset="-122"/>
                <a:ea typeface="汉仪大宋简" panose="02010600000101010101" pitchFamily="2" charset="-122"/>
                <a:sym typeface="+mn-ea"/>
              </a:rPr>
              <a:t>项目基本特色</a:t>
            </a:r>
            <a:endParaRPr lang="zh-CN" altLang="en-US" sz="6600" dirty="0">
              <a:solidFill>
                <a:schemeClr val="bg1"/>
              </a:solidFill>
              <a:latin typeface="汉仪大宋简" panose="02010600000101010101" pitchFamily="2" charset="-122"/>
              <a:ea typeface="汉仪大宋简" panose="02010600000101010101" pitchFamily="2" charset="-122"/>
            </a:endParaRPr>
          </a:p>
        </p:txBody>
      </p:sp>
      <p:sp>
        <p:nvSpPr>
          <p:cNvPr id="48" name="矩形 47"/>
          <p:cNvSpPr/>
          <p:nvPr/>
        </p:nvSpPr>
        <p:spPr>
          <a:xfrm>
            <a:off x="1897650" y="3745842"/>
            <a:ext cx="5038725" cy="851259"/>
          </a:xfrm>
          <a:prstGeom prst="rect">
            <a:avLst/>
          </a:prstGeom>
        </p:spPr>
        <p:txBody>
          <a:bodyPr wrap="square">
            <a:spAutoFit/>
          </a:bodyPr>
          <a:lstStyle/>
          <a:p>
            <a:pPr algn="dist">
              <a:lnSpc>
                <a:spcPct val="120000"/>
              </a:lnSpc>
            </a:pPr>
            <a:r>
              <a:rPr lang="en-US" altLang="zh-CN" sz="1400" dirty="0">
                <a:solidFill>
                  <a:schemeClr val="bg1">
                    <a:lumMod val="95000"/>
                  </a:schemeClr>
                </a:solidFill>
                <a:latin typeface="等线" panose="02010600030101010101" pitchFamily="2" charset="-122"/>
                <a:ea typeface="等线" panose="02010600030101010101" pitchFamily="2" charset="-122"/>
              </a:rPr>
              <a:t>MAY I BE STRENUOUS, ENERGETIC AND PERSEVERING ! MAY I BE PATIENT! MAY I BE ABLE TO BEAR AND FORBEAR THE WRONGS OF OTHERS! MAY I EVER KEEP A PROMISE GIVEN!</a:t>
            </a:r>
            <a:endParaRPr lang="zh-CN" altLang="en-US" sz="1400" dirty="0">
              <a:solidFill>
                <a:schemeClr val="bg1">
                  <a:lumMod val="95000"/>
                </a:schemeClr>
              </a:solidFill>
              <a:latin typeface="等线" panose="02010600030101010101" pitchFamily="2" charset="-122"/>
              <a:ea typeface="等线" panose="02010600030101010101" pitchFamily="2" charset="-122"/>
            </a:endParaRPr>
          </a:p>
        </p:txBody>
      </p:sp>
      <p:pic>
        <p:nvPicPr>
          <p:cNvPr id="6" name="图片 5"/>
          <p:cNvPicPr>
            <a:picLocks noChangeAspect="1"/>
          </p:cNvPicPr>
          <p:nvPr/>
        </p:nvPicPr>
        <p:blipFill>
          <a:blip r:embed="rId2"/>
          <a:stretch>
            <a:fillRect/>
          </a:stretch>
        </p:blipFill>
        <p:spPr>
          <a:xfrm>
            <a:off x="6145537" y="-297"/>
            <a:ext cx="6858594" cy="6858594"/>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0" y="0"/>
            <a:ext cx="12192000" cy="6858000"/>
          </a:xfrm>
          <a:prstGeom prst="rect">
            <a:avLst/>
          </a:prstGeom>
          <a:solidFill>
            <a:srgbClr val="F8F9FE"/>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738431" y="218773"/>
            <a:ext cx="2715137" cy="521970"/>
          </a:xfrm>
          <a:prstGeom prst="rect">
            <a:avLst/>
          </a:prstGeom>
        </p:spPr>
        <p:txBody>
          <a:bodyPr wrap="square">
            <a:spAutoFit/>
          </a:bodyPr>
          <a:lstStyle/>
          <a:p>
            <a:pPr algn="dist"/>
            <a:r>
              <a:rPr lang="zh-CN" altLang="en-US" sz="2800" dirty="0">
                <a:solidFill>
                  <a:schemeClr val="accent1">
                    <a:lumMod val="60000"/>
                    <a:lumOff val="40000"/>
                  </a:schemeClr>
                </a:solidFill>
                <a:latin typeface="汉仪大宋简" panose="02010600000101010101" pitchFamily="2" charset="-122"/>
                <a:ea typeface="汉仪大宋简" panose="02010600000101010101" pitchFamily="2" charset="-122"/>
              </a:rPr>
              <a:t>项目基本特点</a:t>
            </a:r>
          </a:p>
        </p:txBody>
      </p:sp>
      <p:sp>
        <p:nvSpPr>
          <p:cNvPr id="12" name="任意多边形: 形状 11"/>
          <p:cNvSpPr/>
          <p:nvPr/>
        </p:nvSpPr>
        <p:spPr>
          <a:xfrm>
            <a:off x="1147888" y="1587005"/>
            <a:ext cx="4765561" cy="2037939"/>
          </a:xfrm>
          <a:custGeom>
            <a:avLst/>
            <a:gdLst>
              <a:gd name="connsiteX0" fmla="*/ 203590 w 4765561"/>
              <a:gd name="connsiteY0" fmla="*/ 0 h 2037939"/>
              <a:gd name="connsiteX1" fmla="*/ 4561971 w 4765561"/>
              <a:gd name="connsiteY1" fmla="*/ 0 h 2037939"/>
              <a:gd name="connsiteX2" fmla="*/ 4765561 w 4765561"/>
              <a:gd name="connsiteY2" fmla="*/ 203590 h 2037939"/>
              <a:gd name="connsiteX3" fmla="*/ 4765561 w 4765561"/>
              <a:gd name="connsiteY3" fmla="*/ 952254 h 2037939"/>
              <a:gd name="connsiteX4" fmla="*/ 4694478 w 4765561"/>
              <a:gd name="connsiteY4" fmla="*/ 963102 h 2037939"/>
              <a:gd name="connsiteX5" fmla="*/ 3722699 w 4765561"/>
              <a:gd name="connsiteY5" fmla="*/ 1934881 h 2037939"/>
              <a:gd name="connsiteX6" fmla="*/ 3712310 w 4765561"/>
              <a:gd name="connsiteY6" fmla="*/ 2037939 h 2037939"/>
              <a:gd name="connsiteX7" fmla="*/ 203590 w 4765561"/>
              <a:gd name="connsiteY7" fmla="*/ 2037939 h 2037939"/>
              <a:gd name="connsiteX8" fmla="*/ 0 w 4765561"/>
              <a:gd name="connsiteY8" fmla="*/ 1834349 h 2037939"/>
              <a:gd name="connsiteX9" fmla="*/ 0 w 4765561"/>
              <a:gd name="connsiteY9" fmla="*/ 203590 h 2037939"/>
              <a:gd name="connsiteX10" fmla="*/ 203590 w 4765561"/>
              <a:gd name="connsiteY10" fmla="*/ 0 h 2037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65561" h="2037939">
                <a:moveTo>
                  <a:pt x="203590" y="0"/>
                </a:moveTo>
                <a:lnTo>
                  <a:pt x="4561971" y="0"/>
                </a:lnTo>
                <a:cubicBezTo>
                  <a:pt x="4674411" y="0"/>
                  <a:pt x="4765561" y="91150"/>
                  <a:pt x="4765561" y="203590"/>
                </a:cubicBezTo>
                <a:lnTo>
                  <a:pt x="4765561" y="952254"/>
                </a:lnTo>
                <a:lnTo>
                  <a:pt x="4694478" y="963102"/>
                </a:lnTo>
                <a:cubicBezTo>
                  <a:pt x="4206701" y="1062916"/>
                  <a:pt x="3822513" y="1447104"/>
                  <a:pt x="3722699" y="1934881"/>
                </a:cubicBezTo>
                <a:lnTo>
                  <a:pt x="3712310" y="2037939"/>
                </a:lnTo>
                <a:lnTo>
                  <a:pt x="203590" y="2037939"/>
                </a:lnTo>
                <a:cubicBezTo>
                  <a:pt x="91150" y="2037939"/>
                  <a:pt x="0" y="1946789"/>
                  <a:pt x="0" y="1834349"/>
                </a:cubicBezTo>
                <a:lnTo>
                  <a:pt x="0" y="203590"/>
                </a:lnTo>
                <a:cubicBezTo>
                  <a:pt x="0" y="91150"/>
                  <a:pt x="91150" y="0"/>
                  <a:pt x="203590" y="0"/>
                </a:cubicBezTo>
                <a:close/>
              </a:path>
            </a:pathLst>
          </a:custGeom>
          <a:solidFill>
            <a:schemeClr val="bg1"/>
          </a:solidFill>
          <a:ln w="3175">
            <a:solidFill>
              <a:schemeClr val="accent1">
                <a:lumMod val="60000"/>
                <a:lumOff val="40000"/>
              </a:schemeClr>
            </a:solidFill>
          </a:ln>
          <a:effectLst>
            <a:outerShdw blurRad="1143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p:cNvSpPr/>
          <p:nvPr/>
        </p:nvSpPr>
        <p:spPr>
          <a:xfrm>
            <a:off x="6278553" y="1587005"/>
            <a:ext cx="4765561" cy="2037939"/>
          </a:xfrm>
          <a:custGeom>
            <a:avLst/>
            <a:gdLst>
              <a:gd name="connsiteX0" fmla="*/ 203590 w 4765561"/>
              <a:gd name="connsiteY0" fmla="*/ 0 h 2037939"/>
              <a:gd name="connsiteX1" fmla="*/ 4561971 w 4765561"/>
              <a:gd name="connsiteY1" fmla="*/ 0 h 2037939"/>
              <a:gd name="connsiteX2" fmla="*/ 4765561 w 4765561"/>
              <a:gd name="connsiteY2" fmla="*/ 203590 h 2037939"/>
              <a:gd name="connsiteX3" fmla="*/ 4765561 w 4765561"/>
              <a:gd name="connsiteY3" fmla="*/ 1834349 h 2037939"/>
              <a:gd name="connsiteX4" fmla="*/ 4561971 w 4765561"/>
              <a:gd name="connsiteY4" fmla="*/ 2037939 h 2037939"/>
              <a:gd name="connsiteX5" fmla="*/ 1049350 w 4765561"/>
              <a:gd name="connsiteY5" fmla="*/ 2037939 h 2037939"/>
              <a:gd name="connsiteX6" fmla="*/ 1038961 w 4765561"/>
              <a:gd name="connsiteY6" fmla="*/ 1934881 h 2037939"/>
              <a:gd name="connsiteX7" fmla="*/ 67181 w 4765561"/>
              <a:gd name="connsiteY7" fmla="*/ 963102 h 2037939"/>
              <a:gd name="connsiteX8" fmla="*/ 0 w 4765561"/>
              <a:gd name="connsiteY8" fmla="*/ 952849 h 2037939"/>
              <a:gd name="connsiteX9" fmla="*/ 0 w 4765561"/>
              <a:gd name="connsiteY9" fmla="*/ 203590 h 2037939"/>
              <a:gd name="connsiteX10" fmla="*/ 203590 w 4765561"/>
              <a:gd name="connsiteY10" fmla="*/ 0 h 2037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65561" h="2037939">
                <a:moveTo>
                  <a:pt x="203590" y="0"/>
                </a:moveTo>
                <a:lnTo>
                  <a:pt x="4561971" y="0"/>
                </a:lnTo>
                <a:cubicBezTo>
                  <a:pt x="4674411" y="0"/>
                  <a:pt x="4765561" y="91150"/>
                  <a:pt x="4765561" y="203590"/>
                </a:cubicBezTo>
                <a:lnTo>
                  <a:pt x="4765561" y="1834349"/>
                </a:lnTo>
                <a:cubicBezTo>
                  <a:pt x="4765561" y="1946789"/>
                  <a:pt x="4674411" y="2037939"/>
                  <a:pt x="4561971" y="2037939"/>
                </a:cubicBezTo>
                <a:lnTo>
                  <a:pt x="1049350" y="2037939"/>
                </a:lnTo>
                <a:lnTo>
                  <a:pt x="1038961" y="1934881"/>
                </a:lnTo>
                <a:cubicBezTo>
                  <a:pt x="939147" y="1447104"/>
                  <a:pt x="554958" y="1062916"/>
                  <a:pt x="67181" y="963102"/>
                </a:cubicBezTo>
                <a:lnTo>
                  <a:pt x="0" y="952849"/>
                </a:lnTo>
                <a:lnTo>
                  <a:pt x="0" y="203590"/>
                </a:lnTo>
                <a:cubicBezTo>
                  <a:pt x="0" y="91150"/>
                  <a:pt x="91150" y="0"/>
                  <a:pt x="203590" y="0"/>
                </a:cubicBezTo>
                <a:close/>
              </a:path>
            </a:pathLst>
          </a:custGeom>
          <a:solidFill>
            <a:schemeClr val="accent1">
              <a:lumMod val="60000"/>
              <a:lumOff val="40000"/>
            </a:schemeClr>
          </a:solidFill>
          <a:ln w="3175">
            <a:solidFill>
              <a:schemeClr val="bg1"/>
            </a:solidFill>
          </a:ln>
          <a:effectLst>
            <a:outerShdw blurRad="1143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p:cNvSpPr/>
          <p:nvPr/>
        </p:nvSpPr>
        <p:spPr>
          <a:xfrm>
            <a:off x="6278553" y="3922195"/>
            <a:ext cx="4765561" cy="2037939"/>
          </a:xfrm>
          <a:custGeom>
            <a:avLst/>
            <a:gdLst>
              <a:gd name="connsiteX0" fmla="*/ 1049350 w 4765561"/>
              <a:gd name="connsiteY0" fmla="*/ 0 h 2037939"/>
              <a:gd name="connsiteX1" fmla="*/ 4561971 w 4765561"/>
              <a:gd name="connsiteY1" fmla="*/ 0 h 2037939"/>
              <a:gd name="connsiteX2" fmla="*/ 4765561 w 4765561"/>
              <a:gd name="connsiteY2" fmla="*/ 203590 h 2037939"/>
              <a:gd name="connsiteX3" fmla="*/ 4765561 w 4765561"/>
              <a:gd name="connsiteY3" fmla="*/ 1834349 h 2037939"/>
              <a:gd name="connsiteX4" fmla="*/ 4561971 w 4765561"/>
              <a:gd name="connsiteY4" fmla="*/ 2037939 h 2037939"/>
              <a:gd name="connsiteX5" fmla="*/ 203590 w 4765561"/>
              <a:gd name="connsiteY5" fmla="*/ 2037939 h 2037939"/>
              <a:gd name="connsiteX6" fmla="*/ 0 w 4765561"/>
              <a:gd name="connsiteY6" fmla="*/ 1834349 h 2037939"/>
              <a:gd name="connsiteX7" fmla="*/ 0 w 4765561"/>
              <a:gd name="connsiteY7" fmla="*/ 1085091 h 2037939"/>
              <a:gd name="connsiteX8" fmla="*/ 67181 w 4765561"/>
              <a:gd name="connsiteY8" fmla="*/ 1074838 h 2037939"/>
              <a:gd name="connsiteX9" fmla="*/ 1038961 w 4765561"/>
              <a:gd name="connsiteY9" fmla="*/ 103059 h 2037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65561" h="2037939">
                <a:moveTo>
                  <a:pt x="1049350" y="0"/>
                </a:moveTo>
                <a:lnTo>
                  <a:pt x="4561971" y="0"/>
                </a:lnTo>
                <a:cubicBezTo>
                  <a:pt x="4674411" y="0"/>
                  <a:pt x="4765561" y="91150"/>
                  <a:pt x="4765561" y="203590"/>
                </a:cubicBezTo>
                <a:lnTo>
                  <a:pt x="4765561" y="1834349"/>
                </a:lnTo>
                <a:cubicBezTo>
                  <a:pt x="4765561" y="1946789"/>
                  <a:pt x="4674411" y="2037939"/>
                  <a:pt x="4561971" y="2037939"/>
                </a:cubicBezTo>
                <a:lnTo>
                  <a:pt x="203590" y="2037939"/>
                </a:lnTo>
                <a:cubicBezTo>
                  <a:pt x="91150" y="2037939"/>
                  <a:pt x="0" y="1946789"/>
                  <a:pt x="0" y="1834349"/>
                </a:cubicBezTo>
                <a:lnTo>
                  <a:pt x="0" y="1085091"/>
                </a:lnTo>
                <a:lnTo>
                  <a:pt x="67181" y="1074838"/>
                </a:lnTo>
                <a:cubicBezTo>
                  <a:pt x="554958" y="975025"/>
                  <a:pt x="939147" y="590836"/>
                  <a:pt x="1038961" y="103059"/>
                </a:cubicBezTo>
                <a:close/>
              </a:path>
            </a:pathLst>
          </a:custGeom>
          <a:solidFill>
            <a:schemeClr val="bg1"/>
          </a:solidFill>
          <a:ln w="3175">
            <a:solidFill>
              <a:schemeClr val="accent1">
                <a:lumMod val="60000"/>
                <a:lumOff val="40000"/>
              </a:schemeClr>
            </a:solidFill>
          </a:ln>
          <a:effectLst>
            <a:outerShdw blurRad="1143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任意多边形: 形状 16"/>
          <p:cNvSpPr/>
          <p:nvPr/>
        </p:nvSpPr>
        <p:spPr>
          <a:xfrm>
            <a:off x="1147888" y="3922195"/>
            <a:ext cx="4765561" cy="2037939"/>
          </a:xfrm>
          <a:custGeom>
            <a:avLst/>
            <a:gdLst>
              <a:gd name="connsiteX0" fmla="*/ 203590 w 4765561"/>
              <a:gd name="connsiteY0" fmla="*/ 0 h 2037939"/>
              <a:gd name="connsiteX1" fmla="*/ 3712310 w 4765561"/>
              <a:gd name="connsiteY1" fmla="*/ 0 h 2037939"/>
              <a:gd name="connsiteX2" fmla="*/ 3722699 w 4765561"/>
              <a:gd name="connsiteY2" fmla="*/ 103059 h 2037939"/>
              <a:gd name="connsiteX3" fmla="*/ 4694478 w 4765561"/>
              <a:gd name="connsiteY3" fmla="*/ 1074838 h 2037939"/>
              <a:gd name="connsiteX4" fmla="*/ 4765561 w 4765561"/>
              <a:gd name="connsiteY4" fmla="*/ 1085687 h 2037939"/>
              <a:gd name="connsiteX5" fmla="*/ 4765561 w 4765561"/>
              <a:gd name="connsiteY5" fmla="*/ 1834349 h 2037939"/>
              <a:gd name="connsiteX6" fmla="*/ 4561971 w 4765561"/>
              <a:gd name="connsiteY6" fmla="*/ 2037939 h 2037939"/>
              <a:gd name="connsiteX7" fmla="*/ 203590 w 4765561"/>
              <a:gd name="connsiteY7" fmla="*/ 2037939 h 2037939"/>
              <a:gd name="connsiteX8" fmla="*/ 0 w 4765561"/>
              <a:gd name="connsiteY8" fmla="*/ 1834349 h 2037939"/>
              <a:gd name="connsiteX9" fmla="*/ 0 w 4765561"/>
              <a:gd name="connsiteY9" fmla="*/ 203590 h 2037939"/>
              <a:gd name="connsiteX10" fmla="*/ 203590 w 4765561"/>
              <a:gd name="connsiteY10" fmla="*/ 0 h 2037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65561" h="2037939">
                <a:moveTo>
                  <a:pt x="203590" y="0"/>
                </a:moveTo>
                <a:lnTo>
                  <a:pt x="3712310" y="0"/>
                </a:lnTo>
                <a:lnTo>
                  <a:pt x="3722699" y="103059"/>
                </a:lnTo>
                <a:cubicBezTo>
                  <a:pt x="3822513" y="590836"/>
                  <a:pt x="4206701" y="975025"/>
                  <a:pt x="4694478" y="1074838"/>
                </a:cubicBezTo>
                <a:lnTo>
                  <a:pt x="4765561" y="1085687"/>
                </a:lnTo>
                <a:lnTo>
                  <a:pt x="4765561" y="1834349"/>
                </a:lnTo>
                <a:cubicBezTo>
                  <a:pt x="4765561" y="1946789"/>
                  <a:pt x="4674411" y="2037939"/>
                  <a:pt x="4561971" y="2037939"/>
                </a:cubicBezTo>
                <a:lnTo>
                  <a:pt x="203590" y="2037939"/>
                </a:lnTo>
                <a:cubicBezTo>
                  <a:pt x="91150" y="2037939"/>
                  <a:pt x="0" y="1946789"/>
                  <a:pt x="0" y="1834349"/>
                </a:cubicBezTo>
                <a:lnTo>
                  <a:pt x="0" y="203590"/>
                </a:lnTo>
                <a:cubicBezTo>
                  <a:pt x="0" y="91150"/>
                  <a:pt x="91150" y="0"/>
                  <a:pt x="203590" y="0"/>
                </a:cubicBezTo>
                <a:close/>
              </a:path>
            </a:pathLst>
          </a:custGeom>
          <a:solidFill>
            <a:schemeClr val="bg1"/>
          </a:solidFill>
          <a:ln w="3175">
            <a:solidFill>
              <a:schemeClr val="accent1">
                <a:lumMod val="60000"/>
                <a:lumOff val="40000"/>
              </a:schemeClr>
            </a:solidFill>
          </a:ln>
          <a:effectLst>
            <a:outerShdw blurRad="1143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文本框 18"/>
          <p:cNvSpPr txBox="1"/>
          <p:nvPr/>
        </p:nvSpPr>
        <p:spPr>
          <a:xfrm>
            <a:off x="1962230" y="1864885"/>
            <a:ext cx="160863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基本功能</a:t>
            </a:r>
          </a:p>
        </p:txBody>
      </p:sp>
      <p:sp>
        <p:nvSpPr>
          <p:cNvPr id="20" name="文本框 19"/>
          <p:cNvSpPr txBox="1"/>
          <p:nvPr/>
        </p:nvSpPr>
        <p:spPr>
          <a:xfrm>
            <a:off x="1971755" y="2326348"/>
            <a:ext cx="2767531" cy="1060450"/>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用户登录、搜索商品、刷选排序、购物车、商品分类、售后服务、用户评价等</a:t>
            </a:r>
          </a:p>
        </p:txBody>
      </p:sp>
      <p:sp>
        <p:nvSpPr>
          <p:cNvPr id="26" name="文本框 25"/>
          <p:cNvSpPr txBox="1"/>
          <p:nvPr/>
        </p:nvSpPr>
        <p:spPr>
          <a:xfrm>
            <a:off x="7539802" y="1877585"/>
            <a:ext cx="1608631" cy="460375"/>
          </a:xfrm>
          <a:prstGeom prst="rect">
            <a:avLst/>
          </a:prstGeom>
          <a:noFill/>
        </p:spPr>
        <p:txBody>
          <a:bodyPr wrap="square" rtlCol="0">
            <a:spAutoFit/>
          </a:bodyPr>
          <a:lstStyle/>
          <a:p>
            <a:pPr algn="dist"/>
            <a:r>
              <a:rPr lang="zh-CN" altLang="en-US" sz="2400" dirty="0">
                <a:solidFill>
                  <a:schemeClr val="bg1"/>
                </a:solidFill>
                <a:latin typeface="汉仪大宋简" panose="02010600000101010101" pitchFamily="2" charset="-122"/>
                <a:ea typeface="汉仪大宋简" panose="02010600000101010101" pitchFamily="2" charset="-122"/>
              </a:rPr>
              <a:t>学生兼职</a:t>
            </a:r>
          </a:p>
        </p:txBody>
      </p:sp>
      <p:sp>
        <p:nvSpPr>
          <p:cNvPr id="27" name="文本框 26"/>
          <p:cNvSpPr txBox="1"/>
          <p:nvPr/>
        </p:nvSpPr>
        <p:spPr>
          <a:xfrm>
            <a:off x="7549327" y="2326348"/>
            <a:ext cx="2767531" cy="1060450"/>
          </a:xfrm>
          <a:prstGeom prst="rect">
            <a:avLst/>
          </a:prstGeom>
          <a:noFill/>
        </p:spPr>
        <p:txBody>
          <a:bodyPr wrap="square" rtlCol="0">
            <a:spAutoFit/>
          </a:bodyPr>
          <a:lstStyle/>
          <a:p>
            <a:pPr algn="just">
              <a:lnSpc>
                <a:spcPct val="150000"/>
              </a:lnSpc>
            </a:pPr>
            <a:r>
              <a:rPr lang="zh-CN" altLang="en-US" sz="1400" dirty="0">
                <a:solidFill>
                  <a:schemeClr val="bg1"/>
                </a:solidFill>
                <a:latin typeface="微软雅黑" panose="020B0503020204020204" pitchFamily="34" charset="-122"/>
                <a:ea typeface="微软雅黑" panose="020B0503020204020204" pitchFamily="34" charset="-122"/>
              </a:rPr>
              <a:t>设置适合学生工作的岗位、、包括需求调研、商品定价、人工客服、物资收取等</a:t>
            </a:r>
          </a:p>
        </p:txBody>
      </p:sp>
      <p:sp>
        <p:nvSpPr>
          <p:cNvPr id="28" name="文本框 27"/>
          <p:cNvSpPr txBox="1"/>
          <p:nvPr/>
        </p:nvSpPr>
        <p:spPr>
          <a:xfrm>
            <a:off x="7453442" y="4073414"/>
            <a:ext cx="160863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品质保障</a:t>
            </a:r>
          </a:p>
        </p:txBody>
      </p:sp>
      <p:sp>
        <p:nvSpPr>
          <p:cNvPr id="29" name="文本框 28"/>
          <p:cNvSpPr txBox="1"/>
          <p:nvPr/>
        </p:nvSpPr>
        <p:spPr>
          <a:xfrm>
            <a:off x="7539802" y="4470742"/>
            <a:ext cx="2767531" cy="1383665"/>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对于商品价格、在类别方面统一定价根据新旧上下调整保证价格合理，支持原路返回退货以及先用后付款服务保证质量</a:t>
            </a:r>
          </a:p>
        </p:txBody>
      </p:sp>
      <p:sp>
        <p:nvSpPr>
          <p:cNvPr id="30" name="文本框 29"/>
          <p:cNvSpPr txBox="1"/>
          <p:nvPr/>
        </p:nvSpPr>
        <p:spPr>
          <a:xfrm>
            <a:off x="1971755" y="4533607"/>
            <a:ext cx="2767531" cy="1706880"/>
          </a:xfrm>
          <a:prstGeom prst="rect">
            <a:avLst/>
          </a:prstGeom>
          <a:noFill/>
        </p:spPr>
        <p:txBody>
          <a:bodyPr wrap="square" rtlCol="0">
            <a:spAutoFit/>
          </a:bodyPr>
          <a:lstStyle/>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对于高校商品上架在物品质量和物品价格方面具有更严格的审核，同时对于学生特定的产品比如活动资格以及活动名额也可以提供上架</a:t>
            </a:r>
          </a:p>
        </p:txBody>
      </p:sp>
      <p:sp>
        <p:nvSpPr>
          <p:cNvPr id="31" name="文本框 30"/>
          <p:cNvSpPr txBox="1"/>
          <p:nvPr/>
        </p:nvSpPr>
        <p:spPr>
          <a:xfrm>
            <a:off x="1971755" y="4073414"/>
            <a:ext cx="1608631"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商品审核</a:t>
            </a:r>
          </a:p>
        </p:txBody>
      </p:sp>
      <p:pic>
        <p:nvPicPr>
          <p:cNvPr id="32" name="图片 31" descr="图片包含 食物, 游戏机&#10;&#10;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63816" y="5174037"/>
            <a:ext cx="1032053" cy="1032053"/>
          </a:xfrm>
          <a:prstGeom prst="rect">
            <a:avLst/>
          </a:prstGeom>
          <a:effectLst>
            <a:outerShdw blurRad="165100" algn="ctr" rotWithShape="0">
              <a:schemeClr val="tx1">
                <a:lumMod val="50000"/>
                <a:lumOff val="50000"/>
                <a:alpha val="40000"/>
              </a:schemeClr>
            </a:outerShdw>
          </a:effectLst>
        </p:spPr>
      </p:pic>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28085" y="1252590"/>
            <a:ext cx="1032053" cy="1032053"/>
          </a:xfrm>
          <a:prstGeom prst="rect">
            <a:avLst/>
          </a:prstGeom>
          <a:effectLst>
            <a:outerShdw blurRad="165100" algn="ctr" rotWithShape="0">
              <a:schemeClr val="tx1">
                <a:lumMod val="50000"/>
                <a:lumOff val="50000"/>
                <a:alpha val="40000"/>
              </a:schemeClr>
            </a:outerShdw>
          </a:effectLst>
        </p:spPr>
      </p:pic>
      <p:pic>
        <p:nvPicPr>
          <p:cNvPr id="34" name="图片 33" descr="图片包含 游戏机, 黑暗, 灯光, 食物&#10;&#10;描述已自动生成"/>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6131" y="5174037"/>
            <a:ext cx="1032053" cy="1032053"/>
          </a:xfrm>
          <a:prstGeom prst="rect">
            <a:avLst/>
          </a:prstGeom>
          <a:effectLst>
            <a:outerShdw blurRad="165100" algn="ctr" rotWithShape="0">
              <a:schemeClr val="tx1">
                <a:lumMod val="50000"/>
                <a:lumOff val="50000"/>
                <a:alpha val="40000"/>
              </a:schemeClr>
            </a:outerShdw>
          </a:effectLst>
        </p:spPr>
      </p:pic>
      <p:pic>
        <p:nvPicPr>
          <p:cNvPr id="35" name="图片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6132" y="1252590"/>
            <a:ext cx="1032053" cy="1032053"/>
          </a:xfrm>
          <a:prstGeom prst="rect">
            <a:avLst/>
          </a:prstGeom>
          <a:effectLst>
            <a:outerShdw blurRad="165100" algn="ctr" rotWithShape="0">
              <a:schemeClr val="tx1">
                <a:lumMod val="50000"/>
                <a:lumOff val="50000"/>
                <a:alpha val="40000"/>
              </a:schemeClr>
            </a:outerShdw>
          </a:effectLst>
        </p:spPr>
      </p:pic>
      <p:pic>
        <p:nvPicPr>
          <p:cNvPr id="5" name="图片 4"/>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4700"/>
                    </a14:imgEffect>
                  </a14:imgLayer>
                </a14:imgProps>
              </a:ext>
            </a:extLst>
          </a:blip>
          <a:srcRect l="74528" t="31844"/>
          <a:stretch>
            <a:fillRect/>
          </a:stretch>
        </p:blipFill>
        <p:spPr>
          <a:xfrm>
            <a:off x="4900369" y="2687498"/>
            <a:ext cx="2283854" cy="218520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TotalTime>
  <Words>1063</Words>
  <Application>Microsoft Office PowerPoint</Application>
  <PresentationFormat>宽屏</PresentationFormat>
  <Paragraphs>91</Paragraphs>
  <Slides>16</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16</vt:i4>
      </vt:variant>
    </vt:vector>
  </HeadingPairs>
  <TitlesOfParts>
    <vt:vector size="22" baseType="lpstr">
      <vt:lpstr>Arial</vt:lpstr>
      <vt:lpstr>等线 Light</vt:lpstr>
      <vt:lpstr>汉仪大宋简</vt:lpstr>
      <vt:lpstr>等线</vt:lpstr>
      <vt:lpstr>微软雅黑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吴浩泽</cp:lastModifiedBy>
  <cp:revision>8</cp:revision>
  <dcterms:created xsi:type="dcterms:W3CDTF">2021-06-05T12:17:00Z</dcterms:created>
  <dcterms:modified xsi:type="dcterms:W3CDTF">2022-04-25T03:08:58Z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2052-11.1.0.11636</vt:lpwstr>
  </property>
  <property fmtid="{D5CDD505-2E9C-101B-9397-08002B2CF9AE}" pid="3" name="KSOTemplateUUID">
    <vt:lpwstr>v1.0_mb_bw248nMF/x8uAE6KRbEw2w==</vt:lpwstr>
  </property>
  <property fmtid="{D5CDD505-2E9C-101B-9397-08002B2CF9AE}" pid="4" name="ICV">
    <vt:lpwstr>9328DCFF0CD74D76806777AED26DC61A</vt:lpwstr>
  </property>
  <property fmtid="{D5CDD505-2E9C-101B-9397-08002B2CF9AE}" pid="5" name="commondata">
    <vt:lpwstr>eyJjb3VudCI6NSwiaGRpZCI6IjVkYjdhMzkyMDUxZDFkY2I5YTNjNjIxMDEwMzkwMjEwIiwidXNlckNvdW50Ijo1fQ==</vt:lpwstr>
  </property>
</Properties>
</file>

<file path=docProps/thumbnail.jpeg>
</file>